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7"/>
  </p:notesMasterIdLst>
  <p:sldIdLst>
    <p:sldId id="256" r:id="rId5"/>
    <p:sldId id="257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0FFE2"/>
    <a:srgbClr val="E7F4FF"/>
    <a:srgbClr val="FF9D23"/>
    <a:srgbClr val="FF0003"/>
    <a:srgbClr val="0E00FF"/>
    <a:srgbClr val="F400FF"/>
    <a:srgbClr val="F1E60B"/>
    <a:srgbClr val="71C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F5EE1B4-EA0B-45E2-F10D-F7DEFAD2ADE9}" v="86" dt="2025-01-08T10:58:59.38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371"/>
    <p:restoredTop sz="94690"/>
  </p:normalViewPr>
  <p:slideViewPr>
    <p:cSldViewPr snapToGrid="0">
      <p:cViewPr varScale="1">
        <p:scale>
          <a:sx n="151" d="100"/>
          <a:sy n="151" d="100"/>
        </p:scale>
        <p:origin x="1408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E048A3-516A-624C-8374-66D8D9AF32FA}" type="datetimeFigureOut">
              <a:rPr lang="en-US" smtClean="0"/>
              <a:t>1/8/25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D82FBF-0300-9546-B295-507224B1C4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42349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7D82FBF-0300-9546-B295-507224B1C4A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51481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AB3AA9-E3DC-9C83-ACC5-2A12E51570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381F4A0-0677-EAD4-63A5-93ECE2AF91B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AD38BD-36D6-984E-337C-B4B214AEB1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0C596-7A01-CA46-898F-01F64B10879A}" type="datetimeFigureOut">
              <a:rPr lang="en-US" smtClean="0"/>
              <a:t>1/8/25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C56A5C-C4A8-912B-4774-30C22F88E7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449364-FACE-75FF-F04F-9CE4560CEC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2899D-52A8-384A-85B5-3F00391F6E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71218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2282D5-A82F-70B2-EADC-F0E5AC7646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512FF50-65AD-BF1B-59AA-E7C0951E322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07D5ED-BA00-D555-9106-9B510D647F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0C596-7A01-CA46-898F-01F64B10879A}" type="datetimeFigureOut">
              <a:rPr lang="en-US" smtClean="0"/>
              <a:t>1/8/25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1CD9A0-CB6D-72A0-D2BF-A2040A8699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0BBA2B-3548-01B4-2309-4FCA57189A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2899D-52A8-384A-85B5-3F00391F6E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25581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0811835-50A2-5B01-D2BB-84A3BBCFAAE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8611635-6672-1B91-643F-94FB25E69A6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F0781C-A503-E14A-77D9-43B6DF498A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0C596-7A01-CA46-898F-01F64B10879A}" type="datetimeFigureOut">
              <a:rPr lang="en-US" smtClean="0"/>
              <a:t>1/8/25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07B5E7-B482-8255-DDBF-4E4EC5BB20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10854D-788C-BE1D-B1A3-BD651602E6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2899D-52A8-384A-85B5-3F00391F6E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42065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FCD18E-2777-CCD4-4AE3-C28BADCAFF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A8D136-D953-41F3-671C-2D98C62224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8A2399-755E-E930-B34D-2FABA048FF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0C596-7A01-CA46-898F-01F64B10879A}" type="datetimeFigureOut">
              <a:rPr lang="en-US" smtClean="0"/>
              <a:t>1/8/25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D64252-513D-2534-1151-5F6D57B8AE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BF3204-2C0A-45DA-B7FF-0D32191E56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2899D-52A8-384A-85B5-3F00391F6E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12867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FAFAA7-1695-FD06-DAC1-4BB2226CE9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0CC61CC-2EDA-C3F1-9839-5D2D7FA1B5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E5957C-69DC-E7C6-FC92-CBABFD45F8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0C596-7A01-CA46-898F-01F64B10879A}" type="datetimeFigureOut">
              <a:rPr lang="en-US" smtClean="0"/>
              <a:t>1/8/25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A56722-7AA3-5A9E-A287-39547086D5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43646C-5B3C-A855-3FFC-B4D553FAF4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2899D-52A8-384A-85B5-3F00391F6E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31751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A79048-673F-DBD9-3B36-3EAEF99D5A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03B083-F23D-C036-431D-A4BF86D1A1F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72040B4-85C7-47FF-7F0E-740B2A18E8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DD89C2B-2F03-E653-1414-1360DC4091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0C596-7A01-CA46-898F-01F64B10879A}" type="datetimeFigureOut">
              <a:rPr lang="en-US" smtClean="0"/>
              <a:t>1/8/25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7528DC4-F5A7-674C-7B4E-B73DBA2939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42DE564-D4C5-7863-82B7-13111A695C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2899D-52A8-384A-85B5-3F00391F6E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78369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4C4389-4A2C-AADE-BC13-4AD170F7D2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5DC3586-D58A-7761-A4BC-C6B50B1A3F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A4F9114-4930-49AD-5F5E-8B310187490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FAC923F-8CD6-5824-C7B7-A41A27C030C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43457DB-EAF2-023B-46B6-5C5C006D360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E49797C-8E1B-2916-076B-B0F5ACD664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0C596-7A01-CA46-898F-01F64B10879A}" type="datetimeFigureOut">
              <a:rPr lang="en-US" smtClean="0"/>
              <a:t>1/8/25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10843F4-2BCB-D1EC-0214-44E847FE43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25313A5-2DAE-70F7-5C57-DC794B233B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2899D-52A8-384A-85B5-3F00391F6E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66497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3295AF-EA96-716F-1BF5-3A03604ACA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AE8EF2C-678C-D435-195F-0A614AC887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0C596-7A01-CA46-898F-01F64B10879A}" type="datetimeFigureOut">
              <a:rPr lang="en-US" smtClean="0"/>
              <a:t>1/8/25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34BAE8F-FC0A-5FDC-4282-FEF3E3FB16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9B63633-B217-4516-D00D-C8C160AFC7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2899D-52A8-384A-85B5-3F00391F6E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78554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79326C6-222A-D098-9046-1429182CE5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0C596-7A01-CA46-898F-01F64B10879A}" type="datetimeFigureOut">
              <a:rPr lang="en-US" smtClean="0"/>
              <a:t>1/8/25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6A45771-39EE-9A7C-0834-5EBF505726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61659E8-F92D-F63D-7076-BCFFC617FC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2899D-52A8-384A-85B5-3F00391F6E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39838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24ADAE-2B23-3497-A0BB-1FC16681F8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3BCE5F-2640-A079-4EF0-E6C648FED3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39E2A21-1DCB-2F9E-7F47-D62A382597F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720203E-3583-4ACF-BE78-BEAABABF82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0C596-7A01-CA46-898F-01F64B10879A}" type="datetimeFigureOut">
              <a:rPr lang="en-US" smtClean="0"/>
              <a:t>1/8/25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AA8453D-6161-2D99-4DC1-4266A3A96F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FA20799-A001-4849-CA5D-01610A980B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2899D-52A8-384A-85B5-3F00391F6E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87283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5519D0-C7F9-5DE1-CFE3-5096D6C63F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F528810-3888-CF13-A23C-9E8DBD5C326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224AD9C-1162-7A97-862A-6D0E1B6F18E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8AC11E4-093E-8BF5-F0A9-7A943C9002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0C596-7A01-CA46-898F-01F64B10879A}" type="datetimeFigureOut">
              <a:rPr lang="en-US" smtClean="0"/>
              <a:t>1/8/25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FDA122-517F-BA19-B9FB-1D53E25E32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9631E8F-0737-A610-1559-C724A27D4A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2899D-52A8-384A-85B5-3F00391F6E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37444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840263C-31F1-7F5C-63B9-BDB7ACCA4A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4CAD58B-B063-BAE8-08EE-242CBB865A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6A7240-51A5-32D6-972F-5FDE68AF5D7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30C596-7A01-CA46-898F-01F64B10879A}" type="datetimeFigureOut">
              <a:rPr lang="en-US" smtClean="0"/>
              <a:t>1/8/25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FFD024-D37C-58C4-71C9-F9A94BB9A81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6F9D29-3CD7-3447-ABB1-0289A6F3147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C2899D-52A8-384A-85B5-3F00391F6E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69143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A7B435-B903-D685-E5E9-96C0B5A8DD6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532845" y="3456347"/>
            <a:ext cx="4500319" cy="676609"/>
          </a:xfrm>
        </p:spPr>
        <p:txBody>
          <a:bodyPr>
            <a:normAutofit fontScale="90000"/>
          </a:bodyPr>
          <a:lstStyle/>
          <a:p>
            <a:r>
              <a:rPr lang="en-US" sz="3200" dirty="0">
                <a:latin typeface="Comic Sans MS" panose="030F0902030302020204" pitchFamily="66" charset="0"/>
              </a:rPr>
              <a:t>Coastal Characteristics.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E7696B7-2327-7862-121F-637DF324BDE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166936" y="4124930"/>
            <a:ext cx="1050728" cy="368589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1800" dirty="0">
                <a:latin typeface="Comic Sans MS" panose="030F0902030302020204" pitchFamily="66" charset="0"/>
              </a:rPr>
              <a:t>Term 3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C3655D1-439F-294B-7F38-6E9AB18B1F73}"/>
              </a:ext>
            </a:extLst>
          </p:cNvPr>
          <p:cNvSpPr txBox="1"/>
          <p:nvPr/>
        </p:nvSpPr>
        <p:spPr>
          <a:xfrm>
            <a:off x="27707" y="0"/>
            <a:ext cx="4540332" cy="2369880"/>
          </a:xfrm>
          <a:prstGeom prst="rect">
            <a:avLst/>
          </a:prstGeom>
          <a:solidFill>
            <a:srgbClr val="FF9D23">
              <a:alpha val="21176"/>
            </a:srgbClr>
          </a:solidFill>
        </p:spPr>
        <p:txBody>
          <a:bodyPr wrap="square" rtlCol="0">
            <a:spAutoFit/>
          </a:bodyPr>
          <a:lstStyle/>
          <a:p>
            <a:r>
              <a:rPr lang="en-US" sz="2000" b="1" u="sng" dirty="0">
                <a:latin typeface="Comic Sans MS" panose="030F0902030302020204" pitchFamily="66" charset="0"/>
              </a:rPr>
              <a:t>English</a:t>
            </a:r>
            <a:endParaRPr lang="en-US" sz="2400" b="1" u="sng" dirty="0">
              <a:latin typeface="Comic Sans MS" panose="030F0902030302020204" pitchFamily="66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latin typeface="Comic Sans MS" panose="030F0902030302020204" pitchFamily="66" charset="0"/>
              </a:rPr>
              <a:t>Review and recap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latin typeface="Comic Sans MS" panose="030F0902030302020204" pitchFamily="66" charset="0"/>
              </a:rPr>
              <a:t>Reading (guided and individual – linked to science and geography topics).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1" dirty="0">
                <a:latin typeface="Comic Sans MS" panose="030F0902030302020204" pitchFamily="66" charset="0"/>
              </a:rPr>
              <a:t>Spellings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latin typeface="Comic Sans MS" panose="030F0902030302020204" pitchFamily="66" charset="0"/>
              </a:rPr>
              <a:t>digraph ‘</a:t>
            </a:r>
            <a:r>
              <a:rPr lang="en-US" sz="1600" dirty="0" err="1">
                <a:latin typeface="Comic Sans MS" panose="030F0902030302020204" pitchFamily="66" charset="0"/>
              </a:rPr>
              <a:t>ei</a:t>
            </a:r>
            <a:r>
              <a:rPr lang="en-US" sz="1600" dirty="0">
                <a:latin typeface="Comic Sans MS" panose="030F0902030302020204" pitchFamily="66" charset="0"/>
              </a:rPr>
              <a:t>’ and tetragraph ‘</a:t>
            </a:r>
            <a:r>
              <a:rPr lang="en-US" sz="1600" dirty="0" err="1">
                <a:latin typeface="Comic Sans MS" panose="030F0902030302020204" pitchFamily="66" charset="0"/>
              </a:rPr>
              <a:t>eigh</a:t>
            </a:r>
            <a:r>
              <a:rPr lang="en-US" sz="1600" dirty="0">
                <a:latin typeface="Comic Sans MS" panose="030F0902030302020204" pitchFamily="66" charset="0"/>
              </a:rPr>
              <a:t>’, digraph ‘</a:t>
            </a:r>
            <a:r>
              <a:rPr lang="en-US" sz="1600" dirty="0" err="1">
                <a:latin typeface="Comic Sans MS" panose="030F0902030302020204" pitchFamily="66" charset="0"/>
              </a:rPr>
              <a:t>ey</a:t>
            </a:r>
            <a:r>
              <a:rPr lang="en-US" sz="1600" dirty="0">
                <a:latin typeface="Comic Sans MS" panose="030F0902030302020204" pitchFamily="66" charset="0"/>
              </a:rPr>
              <a:t> making an ‘ai; sound, homophones, challenge words, words ending in –al, words ending in –le.</a:t>
            </a:r>
            <a:endParaRPr lang="en-US" sz="1600" dirty="0">
              <a:latin typeface="Sassoon Infant Std" panose="020B0503020103030203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0CB49FE-8D2E-D31B-6219-9133F3E4F205}"/>
              </a:ext>
            </a:extLst>
          </p:cNvPr>
          <p:cNvSpPr txBox="1"/>
          <p:nvPr/>
        </p:nvSpPr>
        <p:spPr>
          <a:xfrm>
            <a:off x="-16809" y="2612102"/>
            <a:ext cx="4540332" cy="2369880"/>
          </a:xfrm>
          <a:prstGeom prst="rect">
            <a:avLst/>
          </a:prstGeom>
          <a:solidFill>
            <a:srgbClr val="E7F4FF"/>
          </a:solidFill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2000" b="1" u="sng" dirty="0" err="1">
                <a:latin typeface="Comic Sans MS" panose="030F0902030302020204" pitchFamily="66" charset="0"/>
              </a:rPr>
              <a:t>Maths</a:t>
            </a:r>
            <a:endParaRPr lang="en-US" sz="2400" b="1" u="sng" dirty="0">
              <a:latin typeface="Comic Sans MS" panose="030F0902030302020204" pitchFamily="66" charset="0"/>
            </a:endParaRPr>
          </a:p>
          <a:p>
            <a:r>
              <a:rPr lang="en-US" sz="1600" dirty="0">
                <a:latin typeface="Comic Sans MS"/>
              </a:rPr>
              <a:t>Year 3 </a:t>
            </a:r>
          </a:p>
          <a:p>
            <a:r>
              <a:rPr lang="en-US" sz="1600" dirty="0">
                <a:latin typeface="Comic Sans MS"/>
              </a:rPr>
              <a:t>Reasoning and problem solving.</a:t>
            </a:r>
          </a:p>
          <a:p>
            <a:r>
              <a:rPr lang="en-US" sz="1600" dirty="0">
                <a:latin typeface="Comic Sans MS"/>
              </a:rPr>
              <a:t>Multiply by 10</a:t>
            </a:r>
          </a:p>
          <a:p>
            <a:r>
              <a:rPr lang="en-US" sz="1600" dirty="0">
                <a:latin typeface="Comic Sans MS"/>
              </a:rPr>
              <a:t>Link multiplication and division</a:t>
            </a:r>
            <a:endParaRPr lang="en-US" sz="1600" dirty="0">
              <a:latin typeface="Comic Sans MS" panose="030F0902030302020204" pitchFamily="66" charset="0"/>
            </a:endParaRPr>
          </a:p>
          <a:p>
            <a:r>
              <a:rPr lang="en-US" sz="1600" dirty="0">
                <a:latin typeface="Comic Sans MS"/>
              </a:rPr>
              <a:t>Length and Perimeter</a:t>
            </a:r>
          </a:p>
          <a:p>
            <a:r>
              <a:rPr lang="en-US" sz="1600" dirty="0">
                <a:latin typeface="Comic Sans MS"/>
              </a:rPr>
              <a:t>Add lengths</a:t>
            </a:r>
          </a:p>
          <a:p>
            <a:r>
              <a:rPr lang="en-US" sz="1600" dirty="0">
                <a:latin typeface="Comic Sans MS"/>
              </a:rPr>
              <a:t>Subtract lengths</a:t>
            </a:r>
            <a:endParaRPr lang="en-US" sz="1600" dirty="0">
              <a:latin typeface="Comic Sans MS" panose="030F0902030302020204" pitchFamily="66" charset="0"/>
            </a:endParaRPr>
          </a:p>
          <a:p>
            <a:r>
              <a:rPr lang="en-US" sz="1600" dirty="0">
                <a:latin typeface="Comic Sans MS"/>
              </a:rPr>
              <a:t>Meter, centimeter and millimeter</a:t>
            </a:r>
            <a:endParaRPr lang="en-US" sz="1600" dirty="0">
              <a:latin typeface="Comic Sans MS" panose="030F0902030302020204" pitchFamily="66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42ED5C2-2D6E-E430-1510-09FF889EEF17}"/>
              </a:ext>
            </a:extLst>
          </p:cNvPr>
          <p:cNvSpPr txBox="1"/>
          <p:nvPr/>
        </p:nvSpPr>
        <p:spPr>
          <a:xfrm>
            <a:off x="0" y="5093421"/>
            <a:ext cx="4523874" cy="1354217"/>
          </a:xfrm>
          <a:prstGeom prst="rect">
            <a:avLst/>
          </a:prstGeom>
          <a:solidFill>
            <a:srgbClr val="E0FFE2"/>
          </a:solidFill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2000" b="1" u="sng" dirty="0">
                <a:latin typeface="Sassoon Infant Std" panose="020B0503020103030203" pitchFamily="34" charset="0"/>
              </a:rPr>
              <a:t>L</a:t>
            </a:r>
            <a:r>
              <a:rPr lang="en-US" sz="2000" b="1" u="sng" dirty="0">
                <a:latin typeface="Comic Sans MS" panose="030F0902030302020204" pitchFamily="66" charset="0"/>
              </a:rPr>
              <a:t>earn together</a:t>
            </a:r>
          </a:p>
          <a:p>
            <a:r>
              <a:rPr lang="en-US" sz="1400" b="1" dirty="0">
                <a:latin typeface="Comic Sans MS"/>
              </a:rPr>
              <a:t>Focus this term: Dreams and Goals</a:t>
            </a:r>
            <a:endParaRPr lang="en-US" sz="1400" b="1" dirty="0">
              <a:latin typeface="Comic Sans MS" panose="030F0902030302020204" pitchFamily="66" charset="0"/>
            </a:endParaRPr>
          </a:p>
          <a:p>
            <a:endParaRPr lang="en-US" sz="1400" b="1" dirty="0">
              <a:latin typeface="Comic Sans MS" panose="030F0902030302020204" pitchFamily="66" charset="0"/>
            </a:endParaRPr>
          </a:p>
          <a:p>
            <a:r>
              <a:rPr lang="en-US" sz="2000" b="1" u="sng" dirty="0">
                <a:latin typeface="Comic Sans MS" panose="030F0902030302020204" pitchFamily="66" charset="0"/>
              </a:rPr>
              <a:t>Belief Systems</a:t>
            </a:r>
          </a:p>
          <a:p>
            <a:endParaRPr lang="en-US" sz="1400" dirty="0">
              <a:latin typeface="Sassoon Infant Std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999F2F0-F054-8978-6EB8-24066C66426A}"/>
              </a:ext>
            </a:extLst>
          </p:cNvPr>
          <p:cNvSpPr txBox="1"/>
          <p:nvPr/>
        </p:nvSpPr>
        <p:spPr>
          <a:xfrm>
            <a:off x="4620126" y="0"/>
            <a:ext cx="4331369" cy="156966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600" b="1" u="sng" dirty="0">
                <a:latin typeface="Comic Sans MS" panose="030F0902030302020204" pitchFamily="66" charset="0"/>
              </a:rPr>
              <a:t>Science – Fossils and soil.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latin typeface="Comic Sans MS" panose="030F0902030302020204" pitchFamily="66" charset="0"/>
              </a:rPr>
              <a:t>What is a fossil?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latin typeface="Comic Sans MS" panose="030F0902030302020204" pitchFamily="66" charset="0"/>
              </a:rPr>
              <a:t>How is a fossil formed?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latin typeface="Comic Sans MS" panose="030F0902030302020204" pitchFamily="66" charset="0"/>
              </a:rPr>
              <a:t>Exploring different types of soil.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latin typeface="Comic Sans MS" panose="030F0902030302020204" pitchFamily="66" charset="0"/>
              </a:rPr>
              <a:t>Why is soil important?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latin typeface="Comic Sans MS" panose="030F0902030302020204" pitchFamily="66" charset="0"/>
              </a:rPr>
              <a:t>Experimenting the absorbency of soils</a:t>
            </a:r>
            <a:r>
              <a:rPr lang="en-US" sz="1600" dirty="0">
                <a:latin typeface="Sassoon Infant Std" panose="020B0503020103030203" pitchFamily="34" charset="0"/>
              </a:rPr>
              <a:t>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2E2F83E-47D4-43BB-FABD-6767473E8F08}"/>
              </a:ext>
            </a:extLst>
          </p:cNvPr>
          <p:cNvSpPr txBox="1"/>
          <p:nvPr/>
        </p:nvSpPr>
        <p:spPr>
          <a:xfrm>
            <a:off x="9005455" y="0"/>
            <a:ext cx="3186545" cy="1692771"/>
          </a:xfrm>
          <a:prstGeom prst="rect">
            <a:avLst/>
          </a:prstGeom>
          <a:solidFill>
            <a:srgbClr val="71C0FF">
              <a:alpha val="29804"/>
            </a:srgbClr>
          </a:solidFill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2400" b="1" u="sng" dirty="0">
                <a:latin typeface="Comic Sans MS" panose="030F0902030302020204" pitchFamily="66" charset="0"/>
              </a:rPr>
              <a:t>Music</a:t>
            </a:r>
            <a:r>
              <a:rPr lang="en-US" sz="2400" dirty="0">
                <a:latin typeface="Comic Sans MS" panose="030F0902030302020204" pitchFamily="66" charset="0"/>
              </a:rPr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latin typeface="Comic Sans MS" panose="030F0902030302020204" pitchFamily="66" charset="0"/>
              </a:rPr>
              <a:t>Music around the world.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latin typeface="Comic Sans MS" panose="030F0902030302020204" pitchFamily="66" charset="0"/>
              </a:rPr>
              <a:t>Listening to and appraising music from: Jamaica, Indonesia, Brazil, Mexico, The Czech Republic, China,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A754D99-A434-46EC-B85C-C4F710A9BF60}"/>
              </a:ext>
            </a:extLst>
          </p:cNvPr>
          <p:cNvSpPr txBox="1"/>
          <p:nvPr/>
        </p:nvSpPr>
        <p:spPr>
          <a:xfrm>
            <a:off x="9005455" y="1776074"/>
            <a:ext cx="3186545" cy="1138773"/>
          </a:xfrm>
          <a:prstGeom prst="rect">
            <a:avLst/>
          </a:prstGeom>
          <a:solidFill>
            <a:srgbClr val="F1E60B">
              <a:alpha val="29804"/>
            </a:srgbClr>
          </a:solidFill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2000" b="1" u="sng" dirty="0">
                <a:latin typeface="Comic Sans MS" panose="030F0902030302020204" pitchFamily="66" charset="0"/>
              </a:rPr>
              <a:t>PE</a:t>
            </a:r>
          </a:p>
          <a:p>
            <a:r>
              <a:rPr lang="en-US" sz="1600" dirty="0">
                <a:latin typeface="Comic Sans MS" panose="030F0902030302020204" pitchFamily="66" charset="0"/>
              </a:rPr>
              <a:t>Working through the Real PE curriculum </a:t>
            </a:r>
          </a:p>
          <a:p>
            <a:r>
              <a:rPr lang="en-US" sz="1600" dirty="0">
                <a:latin typeface="Comic Sans MS" panose="030F0902030302020204" pitchFamily="66" charset="0"/>
              </a:rPr>
              <a:t>Team building exercises.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1240A62-14F7-F3BF-7B2E-980F96848012}"/>
              </a:ext>
            </a:extLst>
          </p:cNvPr>
          <p:cNvSpPr txBox="1"/>
          <p:nvPr/>
        </p:nvSpPr>
        <p:spPr>
          <a:xfrm>
            <a:off x="9005455" y="3022939"/>
            <a:ext cx="3186545" cy="1138773"/>
          </a:xfrm>
          <a:prstGeom prst="rect">
            <a:avLst/>
          </a:prstGeom>
          <a:solidFill>
            <a:srgbClr val="F400FF">
              <a:alpha val="29804"/>
            </a:srgbClr>
          </a:solidFill>
        </p:spPr>
        <p:txBody>
          <a:bodyPr wrap="square" rtlCol="0">
            <a:spAutoFit/>
          </a:bodyPr>
          <a:lstStyle/>
          <a:p>
            <a:r>
              <a:rPr lang="en-US" sz="2000" b="1" u="sng" dirty="0">
                <a:latin typeface="Comic Sans MS" panose="030F0902030302020204" pitchFamily="66" charset="0"/>
              </a:rPr>
              <a:t>Computing</a:t>
            </a:r>
          </a:p>
          <a:p>
            <a:r>
              <a:rPr lang="en-US" sz="1600" dirty="0">
                <a:latin typeface="Comic Sans MS" panose="030F0902030302020204" pitchFamily="66" charset="0"/>
              </a:rPr>
              <a:t>Using Scratch for programming, coding and making sequences.</a:t>
            </a:r>
            <a:endParaRPr lang="en-US" sz="2000" dirty="0">
              <a:latin typeface="Comic Sans MS" panose="030F0902030302020204" pitchFamily="66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AC704437-ED22-282F-BD0E-8373BC3EAC07}"/>
              </a:ext>
            </a:extLst>
          </p:cNvPr>
          <p:cNvSpPr txBox="1"/>
          <p:nvPr/>
        </p:nvSpPr>
        <p:spPr>
          <a:xfrm>
            <a:off x="9005455" y="4254541"/>
            <a:ext cx="3186545" cy="2339102"/>
          </a:xfrm>
          <a:prstGeom prst="rect">
            <a:avLst/>
          </a:prstGeom>
          <a:solidFill>
            <a:srgbClr val="0E00FF">
              <a:alpha val="10980"/>
            </a:srgbClr>
          </a:solidFill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2000" b="1" u="sng" dirty="0">
                <a:latin typeface="Comic Sans MS"/>
              </a:rPr>
              <a:t>DT:</a:t>
            </a:r>
            <a:endParaRPr lang="en-US" dirty="0"/>
          </a:p>
          <a:p>
            <a:r>
              <a:rPr lang="en-US" dirty="0">
                <a:latin typeface="Comic Sans MS"/>
              </a:rPr>
              <a:t>Research the structure of a bird nest. Look at different birds and where they build their nests... and why? Plan and build your own nest that is structurally able to hold an egg.</a:t>
            </a:r>
            <a:endParaRPr lang="en-US" dirty="0">
              <a:latin typeface="Comic Sans MS" panose="030F0902030302020204" pitchFamily="66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A4A4CEF-211C-C3B5-D13C-4104DB1EBA6A}"/>
              </a:ext>
            </a:extLst>
          </p:cNvPr>
          <p:cNvSpPr txBox="1"/>
          <p:nvPr/>
        </p:nvSpPr>
        <p:spPr>
          <a:xfrm>
            <a:off x="4876800" y="4619117"/>
            <a:ext cx="3934690" cy="2308324"/>
          </a:xfrm>
          <a:prstGeom prst="rect">
            <a:avLst/>
          </a:prstGeom>
          <a:solidFill>
            <a:srgbClr val="FF0003">
              <a:alpha val="16078"/>
            </a:srgbClr>
          </a:solidFill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2000" b="1" u="sng" dirty="0">
                <a:latin typeface="Comic Sans MS" panose="030F0902030302020204" pitchFamily="66" charset="0"/>
              </a:rPr>
              <a:t>Geography </a:t>
            </a:r>
          </a:p>
          <a:p>
            <a:r>
              <a:rPr lang="en-US" b="1" dirty="0">
                <a:latin typeface="Comic Sans MS" panose="030F0902030302020204" pitchFamily="66" charset="0"/>
              </a:rPr>
              <a:t>Coastal Characteristics.</a:t>
            </a:r>
          </a:p>
          <a:p>
            <a:pPr marL="285750" indent="-285750">
              <a:buFont typeface="Calibri"/>
              <a:buChar char="-"/>
            </a:pPr>
            <a:r>
              <a:rPr lang="en-US" dirty="0">
                <a:latin typeface="Comic Sans MS"/>
              </a:rPr>
              <a:t>Understand what a coast is</a:t>
            </a:r>
          </a:p>
          <a:p>
            <a:pPr marL="285750" indent="-285750">
              <a:buFont typeface="Calibri"/>
              <a:buChar char="-"/>
            </a:pPr>
            <a:r>
              <a:rPr lang="en-US" dirty="0">
                <a:latin typeface="Comic Sans MS"/>
              </a:rPr>
              <a:t>Identify different coasts</a:t>
            </a:r>
          </a:p>
          <a:p>
            <a:pPr marL="285750" indent="-285750">
              <a:buFont typeface="Calibri"/>
              <a:buChar char="-"/>
            </a:pPr>
            <a:r>
              <a:rPr lang="en-US" dirty="0">
                <a:latin typeface="Comic Sans MS"/>
              </a:rPr>
              <a:t>Explore coastal features</a:t>
            </a:r>
          </a:p>
          <a:p>
            <a:pPr marL="285750" indent="-285750">
              <a:buFont typeface="Calibri"/>
              <a:buChar char="-"/>
            </a:pPr>
            <a:r>
              <a:rPr lang="en-US" dirty="0">
                <a:latin typeface="Comic Sans MS"/>
              </a:rPr>
              <a:t>Human impact on coasts</a:t>
            </a:r>
          </a:p>
          <a:p>
            <a:pPr marL="285750" indent="-285750">
              <a:buFont typeface="Calibri"/>
              <a:buChar char="-"/>
            </a:pPr>
            <a:r>
              <a:rPr lang="en-US" dirty="0">
                <a:latin typeface="Comic Sans MS"/>
              </a:rPr>
              <a:t>Coastal wildlife</a:t>
            </a:r>
          </a:p>
          <a:p>
            <a:endParaRPr lang="en-US" sz="1600" dirty="0">
              <a:latin typeface="Sassoon Infant Std" panose="020B0503020103030203" pitchFamily="34" charset="0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14EC334D-BF51-413B-F6B4-161B7C49BEF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33237" y="2038522"/>
            <a:ext cx="3084006" cy="1640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54824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A7B435-B903-D685-E5E9-96C0B5A8DD6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32944" y="3853581"/>
            <a:ext cx="9144000" cy="676609"/>
          </a:xfrm>
        </p:spPr>
        <p:txBody>
          <a:bodyPr>
            <a:normAutofit/>
          </a:bodyPr>
          <a:lstStyle/>
          <a:p>
            <a:r>
              <a:rPr lang="en-US" sz="3200" dirty="0">
                <a:latin typeface="Comic Sans MS" panose="030F0902030302020204" pitchFamily="66" charset="0"/>
              </a:rPr>
              <a:t>Key words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C3655D1-439F-294B-7F38-6E9AB18B1F73}"/>
              </a:ext>
            </a:extLst>
          </p:cNvPr>
          <p:cNvSpPr txBox="1"/>
          <p:nvPr/>
        </p:nvSpPr>
        <p:spPr>
          <a:xfrm>
            <a:off x="0" y="0"/>
            <a:ext cx="4557650" cy="2246769"/>
          </a:xfrm>
          <a:prstGeom prst="rect">
            <a:avLst/>
          </a:prstGeom>
          <a:solidFill>
            <a:srgbClr val="FF9D23">
              <a:alpha val="21176"/>
            </a:srgbClr>
          </a:solidFill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2000" b="1" u="sng" dirty="0">
                <a:latin typeface="Comic Sans MS" panose="030F0902030302020204" pitchFamily="66" charset="0"/>
              </a:rPr>
              <a:t>English</a:t>
            </a:r>
          </a:p>
          <a:p>
            <a:r>
              <a:rPr lang="en-US" sz="2000" dirty="0">
                <a:latin typeface="Comic Sans MS"/>
              </a:rPr>
              <a:t>Float</a:t>
            </a:r>
          </a:p>
          <a:p>
            <a:r>
              <a:rPr lang="en-US" sz="2000" dirty="0">
                <a:latin typeface="Comic Sans MS"/>
              </a:rPr>
              <a:t>Boat</a:t>
            </a:r>
          </a:p>
          <a:p>
            <a:r>
              <a:rPr lang="en-US" sz="2000" dirty="0">
                <a:latin typeface="Comic Sans MS"/>
              </a:rPr>
              <a:t>Preposition </a:t>
            </a:r>
          </a:p>
          <a:p>
            <a:r>
              <a:rPr lang="en-US" sz="2000" dirty="0">
                <a:latin typeface="Comic Sans MS"/>
              </a:rPr>
              <a:t>Adverb</a:t>
            </a:r>
          </a:p>
          <a:p>
            <a:r>
              <a:rPr lang="en-US" sz="2000" dirty="0">
                <a:latin typeface="Comic Sans MS"/>
              </a:rPr>
              <a:t>Feelings</a:t>
            </a:r>
          </a:p>
          <a:p>
            <a:r>
              <a:rPr lang="en-US" sz="2000" dirty="0">
                <a:latin typeface="Comic Sans MS"/>
              </a:rPr>
              <a:t>Expanded Noun Phrase</a:t>
            </a:r>
            <a:endParaRPr lang="en-US" sz="2000" b="1" u="sng" dirty="0">
              <a:latin typeface="Comic Sans MS" panose="030F0902030302020204" pitchFamily="66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0CB49FE-8D2E-D31B-6219-9133F3E4F205}"/>
              </a:ext>
            </a:extLst>
          </p:cNvPr>
          <p:cNvSpPr txBox="1"/>
          <p:nvPr/>
        </p:nvSpPr>
        <p:spPr>
          <a:xfrm>
            <a:off x="0" y="2401039"/>
            <a:ext cx="4540332" cy="1785104"/>
          </a:xfrm>
          <a:prstGeom prst="rect">
            <a:avLst/>
          </a:prstGeom>
          <a:solidFill>
            <a:srgbClr val="E7F4FF"/>
          </a:solidFill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2000" b="1" u="sng" dirty="0" err="1">
                <a:latin typeface="Comic Sans MS" panose="030F0902030302020204" pitchFamily="66" charset="0"/>
              </a:rPr>
              <a:t>Maths</a:t>
            </a:r>
            <a:r>
              <a:rPr lang="en-US" sz="2000" dirty="0">
                <a:latin typeface="Comic Sans MS" panose="030F0902030302020204" pitchFamily="66" charset="0"/>
              </a:rPr>
              <a:t> </a:t>
            </a:r>
          </a:p>
          <a:p>
            <a:pPr marL="285750" indent="-285750">
              <a:buFontTx/>
              <a:buChar char="-"/>
            </a:pPr>
            <a:r>
              <a:rPr lang="en-US" dirty="0">
                <a:latin typeface="Comic Sans MS"/>
              </a:rPr>
              <a:t>Estimate, Inverse, Digits, Strategy, Problem solving, Reasoning, Commutative, Multiply, Divide, millimeter, centimeter, meter, length, equivalent, perimeter</a:t>
            </a:r>
            <a:endParaRPr lang="en-US" dirty="0">
              <a:latin typeface="Comic Sans MS" panose="030F0902030302020204" pitchFamily="66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42ED5C2-2D6E-E430-1510-09FF889EEF17}"/>
              </a:ext>
            </a:extLst>
          </p:cNvPr>
          <p:cNvSpPr txBox="1"/>
          <p:nvPr/>
        </p:nvSpPr>
        <p:spPr>
          <a:xfrm>
            <a:off x="0" y="4182206"/>
            <a:ext cx="4565597" cy="3354765"/>
          </a:xfrm>
          <a:prstGeom prst="rect">
            <a:avLst/>
          </a:prstGeom>
          <a:solidFill>
            <a:srgbClr val="E0FFE2"/>
          </a:solidFill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2000" b="1" u="sng" dirty="0">
                <a:latin typeface="Comic Sans MS"/>
              </a:rPr>
              <a:t>Learn together:</a:t>
            </a:r>
            <a:endParaRPr lang="en-US" sz="2000" b="1" u="sng" dirty="0">
              <a:latin typeface="Comic Sans MS" panose="030F0902030302020204" pitchFamily="66" charset="0"/>
            </a:endParaRPr>
          </a:p>
          <a:p>
            <a:r>
              <a:rPr lang="en-US" dirty="0">
                <a:latin typeface="Comic Sans MS"/>
              </a:rPr>
              <a:t>Keep trying</a:t>
            </a:r>
            <a:endParaRPr lang="en-US" dirty="0">
              <a:latin typeface="Comic Sans MS" panose="030F0902030302020204" pitchFamily="66" charset="0"/>
            </a:endParaRPr>
          </a:p>
          <a:p>
            <a:r>
              <a:rPr lang="en-US" dirty="0">
                <a:latin typeface="Comic Sans MS"/>
              </a:rPr>
              <a:t>Positive attitude</a:t>
            </a:r>
            <a:endParaRPr lang="en-US" dirty="0">
              <a:latin typeface="Comic Sans MS" panose="030F0902030302020204" pitchFamily="66" charset="0"/>
            </a:endParaRPr>
          </a:p>
          <a:p>
            <a:r>
              <a:rPr lang="en-US" dirty="0">
                <a:latin typeface="Comic Sans MS"/>
              </a:rPr>
              <a:t>Working with others</a:t>
            </a:r>
            <a:endParaRPr lang="en-US" dirty="0">
              <a:latin typeface="Comic Sans MS" panose="030F0902030302020204" pitchFamily="66" charset="0"/>
            </a:endParaRPr>
          </a:p>
          <a:p>
            <a:r>
              <a:rPr lang="en-US" dirty="0">
                <a:latin typeface="Comic Sans MS"/>
              </a:rPr>
              <a:t>Help others achieve their goals</a:t>
            </a:r>
            <a:endParaRPr lang="en-US" dirty="0">
              <a:latin typeface="Comic Sans MS" panose="030F0902030302020204" pitchFamily="66" charset="0"/>
            </a:endParaRPr>
          </a:p>
          <a:p>
            <a:endParaRPr lang="en-US" sz="2000" b="1" u="sng" dirty="0">
              <a:latin typeface="Comic Sans MS" panose="030F0902030302020204" pitchFamily="66" charset="0"/>
            </a:endParaRPr>
          </a:p>
          <a:p>
            <a:r>
              <a:rPr lang="en-US" sz="2000" b="1" u="sng" dirty="0">
                <a:latin typeface="Comic Sans MS" panose="030F0902030302020204" pitchFamily="66" charset="0"/>
              </a:rPr>
              <a:t>Belief Systems - Islam</a:t>
            </a:r>
          </a:p>
          <a:p>
            <a:endParaRPr lang="en-US" sz="2000" b="1" u="sng" dirty="0">
              <a:latin typeface="Comic Sans MS" panose="030F0902030302020204" pitchFamily="66" charset="0"/>
            </a:endParaRPr>
          </a:p>
          <a:p>
            <a:endParaRPr lang="en-US" sz="2000" b="1" u="sng" dirty="0">
              <a:latin typeface="Comic Sans MS" panose="030F0902030302020204" pitchFamily="66" charset="0"/>
            </a:endParaRPr>
          </a:p>
          <a:p>
            <a:endParaRPr lang="en-US" sz="2000" b="1" u="sng" dirty="0">
              <a:latin typeface="Comic Sans MS" panose="030F0902030302020204" pitchFamily="66" charset="0"/>
            </a:endParaRPr>
          </a:p>
          <a:p>
            <a:endParaRPr lang="en-US" sz="2000" b="1" u="sng" dirty="0">
              <a:latin typeface="Comic Sans MS" panose="030F0902030302020204" pitchFamily="66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999F2F0-F054-8978-6EB8-24066C66426A}"/>
              </a:ext>
            </a:extLst>
          </p:cNvPr>
          <p:cNvSpPr txBox="1"/>
          <p:nvPr/>
        </p:nvSpPr>
        <p:spPr>
          <a:xfrm>
            <a:off x="4559968" y="0"/>
            <a:ext cx="4391161" cy="209288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lIns="91440" tIns="45720" rIns="91440" bIns="45720" numCol="2" rtlCol="0" anchor="t">
            <a:spAutoFit/>
          </a:bodyPr>
          <a:lstStyle/>
          <a:p>
            <a:r>
              <a:rPr lang="en-US" sz="2000" b="1" u="sng" dirty="0">
                <a:latin typeface="Comic Sans MS" panose="030F0902030302020204" pitchFamily="66" charset="0"/>
              </a:rPr>
              <a:t>Science – Fossils and soil</a:t>
            </a:r>
          </a:p>
          <a:p>
            <a:r>
              <a:rPr lang="en-US" dirty="0">
                <a:latin typeface="Comic Sans MS" panose="030F0902030302020204" pitchFamily="66" charset="0"/>
              </a:rPr>
              <a:t>Fossil</a:t>
            </a:r>
          </a:p>
          <a:p>
            <a:r>
              <a:rPr lang="en-US" dirty="0">
                <a:latin typeface="Comic Sans MS" panose="030F0902030302020204" pitchFamily="66" charset="0"/>
              </a:rPr>
              <a:t>Rock</a:t>
            </a:r>
          </a:p>
          <a:p>
            <a:r>
              <a:rPr lang="en-US" dirty="0">
                <a:latin typeface="Comic Sans MS" panose="030F0902030302020204" pitchFamily="66" charset="0"/>
              </a:rPr>
              <a:t>Skeleton</a:t>
            </a:r>
          </a:p>
          <a:p>
            <a:r>
              <a:rPr lang="en-US" dirty="0">
                <a:latin typeface="Comic Sans MS" panose="030F0902030302020204" pitchFamily="66" charset="0"/>
              </a:rPr>
              <a:t>Shell</a:t>
            </a:r>
          </a:p>
          <a:p>
            <a:r>
              <a:rPr lang="en-US" dirty="0">
                <a:latin typeface="Comic Sans MS" panose="030F0902030302020204" pitchFamily="66" charset="0"/>
              </a:rPr>
              <a:t>fossilisation</a:t>
            </a:r>
          </a:p>
          <a:p>
            <a:r>
              <a:rPr lang="en-US" dirty="0">
                <a:latin typeface="Comic Sans MS" panose="030F0902030302020204" pitchFamily="66" charset="0"/>
              </a:rPr>
              <a:t>Sediment</a:t>
            </a:r>
          </a:p>
          <a:p>
            <a:r>
              <a:rPr lang="en-US" dirty="0">
                <a:latin typeface="Comic Sans MS" panose="030F0902030302020204" pitchFamily="66" charset="0"/>
              </a:rPr>
              <a:t>Soil</a:t>
            </a:r>
          </a:p>
          <a:p>
            <a:r>
              <a:rPr lang="en-US" dirty="0">
                <a:latin typeface="Comic Sans MS" panose="030F0902030302020204" pitchFamily="66" charset="0"/>
              </a:rPr>
              <a:t>Organic matter</a:t>
            </a:r>
          </a:p>
          <a:p>
            <a:r>
              <a:rPr lang="en-US" dirty="0">
                <a:latin typeface="Comic Sans MS" panose="030F0902030302020204" pitchFamily="66" charset="0"/>
              </a:rPr>
              <a:t>Nutrients</a:t>
            </a:r>
          </a:p>
          <a:p>
            <a:r>
              <a:rPr lang="en-US" dirty="0">
                <a:latin typeface="Comic Sans MS" panose="030F0902030302020204" pitchFamily="66" charset="0"/>
              </a:rPr>
              <a:t>Deforestation</a:t>
            </a:r>
          </a:p>
          <a:p>
            <a:r>
              <a:rPr lang="en-US" dirty="0">
                <a:latin typeface="Comic Sans MS" panose="030F0902030302020204" pitchFamily="66" charset="0"/>
              </a:rPr>
              <a:t>Habitat</a:t>
            </a:r>
          </a:p>
          <a:p>
            <a:endParaRPr lang="en-US" sz="2000" dirty="0">
              <a:latin typeface="Comic Sans MS" panose="030F0902030302020204" pitchFamily="66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2E2F83E-47D4-43BB-FABD-6767473E8F08}"/>
              </a:ext>
            </a:extLst>
          </p:cNvPr>
          <p:cNvSpPr txBox="1"/>
          <p:nvPr/>
        </p:nvSpPr>
        <p:spPr>
          <a:xfrm>
            <a:off x="9005455" y="0"/>
            <a:ext cx="3186545" cy="1231106"/>
          </a:xfrm>
          <a:prstGeom prst="rect">
            <a:avLst/>
          </a:prstGeom>
          <a:solidFill>
            <a:srgbClr val="71C0FF">
              <a:alpha val="29804"/>
            </a:srgbClr>
          </a:solidFill>
        </p:spPr>
        <p:txBody>
          <a:bodyPr wrap="square" lIns="91440" tIns="45720" rIns="91440" bIns="45720" numCol="2" rtlCol="0" anchor="t">
            <a:spAutoFit/>
          </a:bodyPr>
          <a:lstStyle/>
          <a:p>
            <a:r>
              <a:rPr lang="en-US" sz="2000" b="1" u="sng" dirty="0">
                <a:latin typeface="Comic Sans MS" panose="030F0902030302020204" pitchFamily="66" charset="0"/>
              </a:rPr>
              <a:t>Music</a:t>
            </a:r>
          </a:p>
          <a:p>
            <a:r>
              <a:rPr lang="en-US" dirty="0">
                <a:latin typeface="Comic Sans MS" panose="030F0902030302020204" pitchFamily="66" charset="0"/>
              </a:rPr>
              <a:t>Reggae</a:t>
            </a:r>
          </a:p>
          <a:p>
            <a:r>
              <a:rPr lang="en-US" dirty="0">
                <a:latin typeface="Comic Sans MS" panose="030F0902030302020204" pitchFamily="66" charset="0"/>
              </a:rPr>
              <a:t>Gamelan</a:t>
            </a:r>
          </a:p>
          <a:p>
            <a:r>
              <a:rPr lang="en-US" dirty="0">
                <a:latin typeface="Comic Sans MS" panose="030F0902030302020204" pitchFamily="66" charset="0"/>
              </a:rPr>
              <a:t>Samba</a:t>
            </a:r>
          </a:p>
          <a:p>
            <a:r>
              <a:rPr lang="en-US" dirty="0">
                <a:latin typeface="Comic Sans MS" panose="030F0902030302020204" pitchFamily="66" charset="0"/>
              </a:rPr>
              <a:t>Polyrhythms</a:t>
            </a:r>
          </a:p>
          <a:p>
            <a:r>
              <a:rPr lang="en-US" dirty="0">
                <a:latin typeface="Comic Sans MS" panose="030F0902030302020204" pitchFamily="66" charset="0"/>
              </a:rPr>
              <a:t>Percussion</a:t>
            </a:r>
          </a:p>
          <a:p>
            <a:r>
              <a:rPr lang="en-US" dirty="0">
                <a:latin typeface="Comic Sans MS" panose="030F0902030302020204" pitchFamily="66" charset="0"/>
              </a:rPr>
              <a:t>Mariachi</a:t>
            </a:r>
          </a:p>
          <a:p>
            <a:endParaRPr lang="en-US" dirty="0">
              <a:latin typeface="Comic Sans MS" panose="030F0902030302020204" pitchFamily="66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A754D99-A434-46EC-B85C-C4F710A9BF60}"/>
              </a:ext>
            </a:extLst>
          </p:cNvPr>
          <p:cNvSpPr txBox="1"/>
          <p:nvPr/>
        </p:nvSpPr>
        <p:spPr>
          <a:xfrm>
            <a:off x="9005455" y="1294096"/>
            <a:ext cx="3186545" cy="1508105"/>
          </a:xfrm>
          <a:prstGeom prst="rect">
            <a:avLst/>
          </a:prstGeom>
          <a:solidFill>
            <a:srgbClr val="F1E60B">
              <a:alpha val="29804"/>
            </a:srgbClr>
          </a:solidFill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2000" b="1" u="sng" dirty="0">
                <a:latin typeface="Comic Sans MS" panose="030F0902030302020204" pitchFamily="66" charset="0"/>
              </a:rPr>
              <a:t>PE</a:t>
            </a:r>
          </a:p>
          <a:p>
            <a:pPr marL="285750" indent="-285750">
              <a:buFontTx/>
              <a:buChar char="-"/>
            </a:pPr>
            <a:r>
              <a:rPr lang="en-US" dirty="0">
                <a:latin typeface="Comic Sans MS" panose="030F0902030302020204" pitchFamily="66" charset="0"/>
              </a:rPr>
              <a:t>Team </a:t>
            </a:r>
          </a:p>
          <a:p>
            <a:pPr marL="285750" indent="-285750">
              <a:buFontTx/>
              <a:buChar char="-"/>
            </a:pPr>
            <a:r>
              <a:rPr lang="en-US" dirty="0">
                <a:latin typeface="Comic Sans MS" panose="030F0902030302020204" pitchFamily="66" charset="0"/>
              </a:rPr>
              <a:t>Acceptance</a:t>
            </a:r>
          </a:p>
          <a:p>
            <a:pPr marL="285750" indent="-285750">
              <a:buFontTx/>
              <a:buChar char="-"/>
            </a:pPr>
            <a:r>
              <a:rPr lang="en-US" dirty="0">
                <a:latin typeface="Comic Sans MS" panose="030F0902030302020204" pitchFamily="66" charset="0"/>
              </a:rPr>
              <a:t>Empathy</a:t>
            </a:r>
          </a:p>
          <a:p>
            <a:pPr marL="285750" indent="-285750">
              <a:buFontTx/>
              <a:buChar char="-"/>
            </a:pPr>
            <a:endParaRPr lang="en-US" dirty="0">
              <a:latin typeface="Comic Sans MS" panose="030F0902030302020204" pitchFamily="66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1240A62-14F7-F3BF-7B2E-980F96848012}"/>
              </a:ext>
            </a:extLst>
          </p:cNvPr>
          <p:cNvSpPr txBox="1"/>
          <p:nvPr/>
        </p:nvSpPr>
        <p:spPr>
          <a:xfrm>
            <a:off x="9005455" y="2860516"/>
            <a:ext cx="3186545" cy="1231106"/>
          </a:xfrm>
          <a:prstGeom prst="rect">
            <a:avLst/>
          </a:prstGeom>
          <a:solidFill>
            <a:srgbClr val="F400FF">
              <a:alpha val="29804"/>
            </a:srgbClr>
          </a:solidFill>
        </p:spPr>
        <p:txBody>
          <a:bodyPr wrap="square" numCol="2" rtlCol="0">
            <a:spAutoFit/>
          </a:bodyPr>
          <a:lstStyle/>
          <a:p>
            <a:r>
              <a:rPr lang="en-US" sz="2000" b="1" u="sng" dirty="0">
                <a:latin typeface="Comic Sans MS" panose="030F0902030302020204" pitchFamily="66" charset="0"/>
              </a:rPr>
              <a:t>Computing</a:t>
            </a:r>
          </a:p>
          <a:p>
            <a:r>
              <a:rPr lang="en-US" dirty="0">
                <a:latin typeface="Comic Sans MS" panose="030F0902030302020204" pitchFamily="66" charset="0"/>
              </a:rPr>
              <a:t>Sprites</a:t>
            </a:r>
          </a:p>
          <a:p>
            <a:r>
              <a:rPr lang="en-US" dirty="0">
                <a:latin typeface="Comic Sans MS" panose="030F0902030302020204" pitchFamily="66" charset="0"/>
              </a:rPr>
              <a:t>Backdrops</a:t>
            </a:r>
          </a:p>
          <a:p>
            <a:r>
              <a:rPr lang="en-US" dirty="0">
                <a:latin typeface="Comic Sans MS" panose="030F0902030302020204" pitchFamily="66" charset="0"/>
              </a:rPr>
              <a:t>Commands</a:t>
            </a:r>
          </a:p>
          <a:p>
            <a:r>
              <a:rPr lang="en-US" dirty="0">
                <a:latin typeface="Comic Sans MS" panose="030F0902030302020204" pitchFamily="66" charset="0"/>
              </a:rPr>
              <a:t>Program</a:t>
            </a:r>
          </a:p>
          <a:p>
            <a:r>
              <a:rPr lang="en-US" dirty="0">
                <a:latin typeface="Comic Sans MS" panose="030F0902030302020204" pitchFamily="66" charset="0"/>
              </a:rPr>
              <a:t>Coding </a:t>
            </a:r>
          </a:p>
          <a:p>
            <a:r>
              <a:rPr lang="en-US" dirty="0">
                <a:latin typeface="Comic Sans MS" panose="030F0902030302020204" pitchFamily="66" charset="0"/>
              </a:rPr>
              <a:t>Sequence</a:t>
            </a:r>
          </a:p>
          <a:p>
            <a:r>
              <a:rPr lang="en-US" sz="2000" dirty="0">
                <a:latin typeface="Comic Sans MS" panose="030F0902030302020204" pitchFamily="66" charset="0"/>
              </a:rPr>
              <a:t> 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AC704437-ED22-282F-BD0E-8373BC3EAC07}"/>
              </a:ext>
            </a:extLst>
          </p:cNvPr>
          <p:cNvSpPr txBox="1"/>
          <p:nvPr/>
        </p:nvSpPr>
        <p:spPr>
          <a:xfrm>
            <a:off x="9005455" y="4177538"/>
            <a:ext cx="3186545" cy="1231106"/>
          </a:xfrm>
          <a:prstGeom prst="rect">
            <a:avLst/>
          </a:prstGeom>
          <a:solidFill>
            <a:srgbClr val="0E00FF">
              <a:alpha val="10980"/>
            </a:srgbClr>
          </a:solidFill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2000" b="1" u="sng" dirty="0">
                <a:latin typeface="Comic Sans MS"/>
              </a:rPr>
              <a:t>DT: </a:t>
            </a:r>
            <a:endParaRPr lang="en-US" dirty="0">
              <a:latin typeface="Comic Sans MS" panose="030F0902030302020204" pitchFamily="66" charset="0"/>
            </a:endParaRPr>
          </a:p>
          <a:p>
            <a:r>
              <a:rPr lang="en-US" dirty="0">
                <a:latin typeface="Comic Sans MS"/>
              </a:rPr>
              <a:t>Nest, materials, predator, insulation, birds, structure</a:t>
            </a:r>
            <a:endParaRPr lang="en-US">
              <a:latin typeface="Comic Sans MS" panose="030F0902030302020204" pitchFamily="66" charset="0"/>
            </a:endParaRPr>
          </a:p>
          <a:p>
            <a:endParaRPr lang="en-US" dirty="0">
              <a:latin typeface="Comic Sans MS" panose="030F0902030302020204" pitchFamily="66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A4A4CEF-211C-C3B5-D13C-4104DB1EBA6A}"/>
              </a:ext>
            </a:extLst>
          </p:cNvPr>
          <p:cNvSpPr txBox="1"/>
          <p:nvPr/>
        </p:nvSpPr>
        <p:spPr>
          <a:xfrm>
            <a:off x="4680284" y="4834316"/>
            <a:ext cx="4266357" cy="2062103"/>
          </a:xfrm>
          <a:prstGeom prst="rect">
            <a:avLst/>
          </a:prstGeom>
          <a:solidFill>
            <a:srgbClr val="FF0003">
              <a:alpha val="16078"/>
            </a:srgbClr>
          </a:solidFill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2000" b="1" u="sng" dirty="0">
                <a:latin typeface="Comic Sans MS"/>
              </a:rPr>
              <a:t>Geography: </a:t>
            </a:r>
            <a:endParaRPr lang="en-US">
              <a:latin typeface="Comic Sans MS" panose="030F0902030302020204" pitchFamily="66" charset="0"/>
            </a:endParaRPr>
          </a:p>
          <a:p>
            <a:r>
              <a:rPr lang="en-US" dirty="0">
                <a:latin typeface="Comic Sans MS"/>
              </a:rPr>
              <a:t>coastline      current</a:t>
            </a:r>
            <a:endParaRPr lang="en-US" sz="2000" b="1" u="sng" dirty="0">
              <a:latin typeface="Comic Sans MS"/>
            </a:endParaRPr>
          </a:p>
          <a:p>
            <a:r>
              <a:rPr lang="en-US" dirty="0">
                <a:latin typeface="Comic Sans MS"/>
              </a:rPr>
              <a:t>beach           tide </a:t>
            </a:r>
          </a:p>
          <a:p>
            <a:r>
              <a:rPr lang="en-US" dirty="0">
                <a:latin typeface="Comic Sans MS"/>
              </a:rPr>
              <a:t>cliff             lighthouse</a:t>
            </a:r>
          </a:p>
          <a:p>
            <a:r>
              <a:rPr lang="en-US" dirty="0">
                <a:latin typeface="Comic Sans MS"/>
              </a:rPr>
              <a:t>shore           </a:t>
            </a:r>
          </a:p>
          <a:p>
            <a:r>
              <a:rPr lang="en-US" dirty="0">
                <a:latin typeface="Comic Sans MS"/>
              </a:rPr>
              <a:t>erosion</a:t>
            </a:r>
          </a:p>
          <a:p>
            <a:r>
              <a:rPr lang="en-US" dirty="0">
                <a:latin typeface="Comic Sans MS"/>
              </a:rPr>
              <a:t>weathering </a:t>
            </a:r>
          </a:p>
        </p:txBody>
      </p:sp>
      <p:sp>
        <p:nvSpPr>
          <p:cNvPr id="15" name="Subtitle 2">
            <a:extLst>
              <a:ext uri="{FF2B5EF4-FFF2-40B4-BE49-F238E27FC236}">
                <a16:creationId xmlns:a16="http://schemas.microsoft.com/office/drawing/2014/main" id="{D45D6B3C-8B92-D9F0-F419-1ABD5AF61FED}"/>
              </a:ext>
            </a:extLst>
          </p:cNvPr>
          <p:cNvSpPr txBox="1">
            <a:spLocks/>
          </p:cNvSpPr>
          <p:nvPr/>
        </p:nvSpPr>
        <p:spPr>
          <a:xfrm>
            <a:off x="6161579" y="4516182"/>
            <a:ext cx="1042785" cy="332909"/>
          </a:xfrm>
          <a:prstGeom prst="rect">
            <a:avLst/>
          </a:prstGeom>
        </p:spPr>
        <p:txBody>
          <a:bodyPr vert="horz" lIns="91440" tIns="45720" rIns="91440" bIns="45720" rtlCol="0" anchor="t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dirty="0">
                <a:latin typeface="Comic Sans MS" panose="030F0902030302020204" pitchFamily="66" charset="0"/>
              </a:rPr>
              <a:t>Term 3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06922AB4-6E9C-BB27-1202-D482A5F9D0E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64341" y="2324927"/>
            <a:ext cx="3166110" cy="16843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04995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rm 3 Topic Web" id="{12554D58-C012-1F42-BA80-B5A361A7AB89}" vid="{9E6E3E7B-9A1A-1A47-AE9F-45FC2549F56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38513FB84FD5B46905482098FC0BB52" ma:contentTypeVersion="18" ma:contentTypeDescription="Create a new document." ma:contentTypeScope="" ma:versionID="71de23d96eafed0a8d6c0e13b957720d">
  <xsd:schema xmlns:xsd="http://www.w3.org/2001/XMLSchema" xmlns:xs="http://www.w3.org/2001/XMLSchema" xmlns:p="http://schemas.microsoft.com/office/2006/metadata/properties" xmlns:ns2="60b8db74-e871-444f-9863-37bd1cbb2438" xmlns:ns3="859e476f-6fb8-4f94-81b5-67fb467e7b29" targetNamespace="http://schemas.microsoft.com/office/2006/metadata/properties" ma:root="true" ma:fieldsID="75a683c7e080ebfbb5607e4722712556" ns2:_="" ns3:_="">
    <xsd:import namespace="60b8db74-e871-444f-9863-37bd1cbb2438"/>
    <xsd:import namespace="859e476f-6fb8-4f94-81b5-67fb467e7b2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Locatio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0b8db74-e871-444f-9863-37bd1cbb243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709459ae-8277-4de3-8c6e-43e837f8a5f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59e476f-6fb8-4f94-81b5-67fb467e7b29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28ecfb6c-9837-482b-8686-2a3ae99ebc30}" ma:internalName="TaxCatchAll" ma:showField="CatchAllData" ma:web="859e476f-6fb8-4f94-81b5-67fb467e7b2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60b8db74-e871-444f-9863-37bd1cbb2438">
      <Terms xmlns="http://schemas.microsoft.com/office/infopath/2007/PartnerControls"/>
    </lcf76f155ced4ddcb4097134ff3c332f>
    <TaxCatchAll xmlns="859e476f-6fb8-4f94-81b5-67fb467e7b29" xsi:nil="true"/>
    <SharedWithUsers xmlns="859e476f-6fb8-4f94-81b5-67fb467e7b29">
      <UserInfo>
        <DisplayName>Megan Kennedy</DisplayName>
        <AccountId>1227</AccountId>
        <AccountType/>
      </UserInfo>
      <UserInfo>
        <DisplayName>Melody Clayton</DisplayName>
        <AccountId>1243</AccountId>
        <AccountType/>
      </UserInfo>
    </SharedWithUsers>
  </documentManagement>
</p:properties>
</file>

<file path=customXml/itemProps1.xml><?xml version="1.0" encoding="utf-8"?>
<ds:datastoreItem xmlns:ds="http://schemas.openxmlformats.org/officeDocument/2006/customXml" ds:itemID="{D34488BB-5CD0-48A7-AEC9-948E951D953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DC50465-A8AD-433C-ACED-CA06BD95DEF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0b8db74-e871-444f-9863-37bd1cbb2438"/>
    <ds:schemaRef ds:uri="859e476f-6fb8-4f94-81b5-67fb467e7b2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AAC9B418-5B87-4956-A6EA-DE7FDD4BF780}">
  <ds:schemaRefs>
    <ds:schemaRef ds:uri="http://schemas.microsoft.com/office/2006/metadata/properties"/>
    <ds:schemaRef ds:uri="http://purl.org/dc/terms/"/>
    <ds:schemaRef ds:uri="http://schemas.microsoft.com/office/infopath/2007/PartnerControls"/>
    <ds:schemaRef ds:uri="http://www.w3.org/XML/1998/namespace"/>
    <ds:schemaRef ds:uri="859e476f-6fb8-4f94-81b5-67fb467e7b29"/>
    <ds:schemaRef ds:uri="http://purl.org/dc/dcmitype/"/>
    <ds:schemaRef ds:uri="http://schemas.microsoft.com/office/2006/documentManagement/types"/>
    <ds:schemaRef ds:uri="http://schemas.openxmlformats.org/package/2006/metadata/core-properties"/>
    <ds:schemaRef ds:uri="60b8db74-e871-444f-9863-37bd1cbb2438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5328</TotalTime>
  <Words>364</Words>
  <Application>Microsoft Macintosh PowerPoint</Application>
  <PresentationFormat>Widescreen</PresentationFormat>
  <Paragraphs>104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Comic Sans MS</vt:lpstr>
      <vt:lpstr>Sassoon Infant Std</vt:lpstr>
      <vt:lpstr>Office Theme</vt:lpstr>
      <vt:lpstr>Coastal Characteristics.</vt:lpstr>
      <vt:lpstr>Key words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Rotten Roman Britain</dc:title>
  <dc:creator>Naomi Race</dc:creator>
  <cp:lastModifiedBy>Roxy Poulsom</cp:lastModifiedBy>
  <cp:revision>104</cp:revision>
  <dcterms:created xsi:type="dcterms:W3CDTF">2023-10-26T11:12:00Z</dcterms:created>
  <dcterms:modified xsi:type="dcterms:W3CDTF">2025-01-08T10:59:41Z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0x010100338513FB84FD5B46905482098FC0BB52</vt:lpwstr>
  </property>
  <property fmtid="{D5CDD505-2E9C-101B-9397-08002B2CF9AE}" pid="3" name="MediaServiceImageTags">
    <vt:lpwstr/>
  </property>
</Properties>
</file>