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FFE2"/>
    <a:srgbClr val="E7F4FF"/>
    <a:srgbClr val="FF9D23"/>
    <a:srgbClr val="FF0003"/>
    <a:srgbClr val="0E00FF"/>
    <a:srgbClr val="F400FF"/>
    <a:srgbClr val="F1E60B"/>
    <a:srgbClr val="71C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ADB91-9DB3-AF43-BEA8-5543DAF89FCF}" v="7" dt="2024-10-23T12:38:50.4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676"/>
  </p:normalViewPr>
  <p:slideViewPr>
    <p:cSldViewPr snapToGrid="0">
      <p:cViewPr varScale="1">
        <p:scale>
          <a:sx n="106" d="100"/>
          <a:sy n="106" d="100"/>
        </p:scale>
        <p:origin x="6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048A3-516A-624C-8374-66D8D9AF32F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82FBF-0300-9546-B295-507224B1C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3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82FBF-0300-9546-B295-507224B1C4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48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B3AA9-E3DC-9C83-ACC5-2A12E5157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1F4A0-0677-EAD4-63A5-93ECE2AF9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D38BD-36D6-984E-337C-B4B214AE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56A5C-C4A8-912B-4774-30C22F88E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49364-FACE-75FF-F04F-9CE4560CE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2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282D5-A82F-70B2-EADC-F0E5AC76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2FF50-65AD-BF1B-59AA-E7C0951E3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7D5ED-BA00-D555-9106-9B510D647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CD9A0-CB6D-72A0-D2BF-A2040A869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BBA2B-3548-01B4-2309-4FCA57189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5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811835-50A2-5B01-D2BB-84A3BBCF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11635-6672-1B91-643F-94FB25E69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0781C-A503-E14A-77D9-43B6DF498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7B5E7-B482-8255-DDBF-4E4EC5BB2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0854D-788C-BE1D-B1A3-BD651602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0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CD18E-2777-CCD4-4AE3-C28BADCAF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8D136-D953-41F3-671C-2D98C622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A2399-755E-E930-B34D-2FABA048F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64252-513D-2534-1151-5F6D57B8A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F3204-2C0A-45DA-B7FF-0D32191E5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8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FAA7-1695-FD06-DAC1-4BB2226CE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C61CC-2EDA-C3F1-9839-5D2D7FA1B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5957C-69DC-E7C6-FC92-CBABFD45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56722-7AA3-5A9E-A287-39547086D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3646C-5B3C-A855-3FFC-B4D553FA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7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79048-673F-DBD9-3B36-3EAEF99D5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3B083-F23D-C036-431D-A4BF86D1A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040B4-85C7-47FF-7F0E-740B2A18E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89C2B-2F03-E653-1414-1360DC40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28DC4-F5A7-674C-7B4E-B73DBA29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DE564-D4C5-7863-82B7-13111A69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3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C4389-4A2C-AADE-BC13-4AD170F7D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C3586-D58A-7761-A4BC-C6B50B1A3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F9114-4930-49AD-5F5E-8B3101874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AC923F-8CD6-5824-C7B7-A41A27C03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3457DB-EAF2-023B-46B6-5C5C006D3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49797C-8E1B-2916-076B-B0F5ACD66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0843F4-2BCB-D1EC-0214-44E847FE4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5313A5-2DAE-70F7-5C57-DC794B23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4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295AF-EA96-716F-1BF5-3A03604AC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E8EF2C-678C-D435-195F-0A614AC8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4BAE8F-FC0A-5FDC-4282-FEF3E3FB1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63633-B217-4516-D00D-C8C160AFC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5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9326C6-222A-D098-9046-1429182C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A45771-39EE-9A7C-0834-5EBF5057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659E8-F92D-F63D-7076-BCFFC617F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4ADAE-2B23-3497-A0BB-1FC16681F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BCE5F-2640-A079-4EF0-E6C648FED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9E2A21-1DCB-2F9E-7F47-D62A38259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0203E-3583-4ACF-BE78-BEAABABF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A8453D-6161-2D99-4DC1-4266A3A96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20799-A001-4849-CA5D-01610A98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2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519D0-C7F9-5DE1-CFE3-5096D6C63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528810-3888-CF13-A23C-9E8DBD5C3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4AD9C-1162-7A97-862A-6D0E1B6F1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C11E4-093E-8BF5-F0A9-7A943C900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DA122-517F-BA19-B9FB-1D53E25E3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31E8F-0737-A610-1559-C724A27D4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4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40263C-31F1-7F5C-63B9-BDB7ACCA4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AD58B-B063-BAE8-08EE-242CBB865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A7240-51A5-32D6-972F-5FDE68AF5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C596-7A01-CA46-898F-01F64B10879A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FD024-D37C-58C4-71C9-F9A94BB9A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F9D29-3CD7-3447-ABB1-0289A6F31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2899D-52A8-384A-85B5-3F00391F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B435-B903-D685-E5E9-96C0B5A8D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68039" y="3625795"/>
            <a:ext cx="4500319" cy="67660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Sassoon Infant Std" panose="020B0503020103030203" pitchFamily="34" charset="0"/>
              </a:rPr>
              <a:t>Weston’s Wonderful Piers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696B7-2327-7862-121F-637DF324B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1928" y="4161506"/>
            <a:ext cx="9144000" cy="36858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latin typeface="Sassoon Infant Std"/>
              </a:rPr>
              <a:t>Term 2</a:t>
            </a:r>
            <a:endParaRPr lang="en-US" sz="1800" dirty="0">
              <a:latin typeface="Sassoon Infant Std" panose="020B050302010303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3655D1-439F-294B-7F38-6E9AB18B1F73}"/>
              </a:ext>
            </a:extLst>
          </p:cNvPr>
          <p:cNvSpPr txBox="1"/>
          <p:nvPr/>
        </p:nvSpPr>
        <p:spPr>
          <a:xfrm>
            <a:off x="27707" y="0"/>
            <a:ext cx="4540332" cy="3354765"/>
          </a:xfrm>
          <a:prstGeom prst="rect">
            <a:avLst/>
          </a:prstGeom>
          <a:solidFill>
            <a:srgbClr val="FF9D23">
              <a:alpha val="21176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English</a:t>
            </a:r>
            <a:endParaRPr lang="en-US" sz="2400" b="1" u="sng" dirty="0">
              <a:latin typeface="Comic Sans MS" panose="030F09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Review and recap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Reading (guided and individual – linked to science and history topics).</a:t>
            </a:r>
          </a:p>
          <a:p>
            <a:r>
              <a:rPr lang="en-US" sz="1600" b="1" dirty="0">
                <a:latin typeface="Comic Sans MS" panose="030F0902030302020204" pitchFamily="66" charset="0"/>
              </a:rPr>
              <a:t>The Iron Man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A narrative based on rags to riches.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A debate on whether the Iron Man should be thrown into the pit or not</a:t>
            </a:r>
          </a:p>
          <a:p>
            <a:r>
              <a:rPr lang="en-US" sz="1600" b="1" dirty="0">
                <a:latin typeface="Comic Sans MS" panose="030F0902030302020204" pitchFamily="66" charset="0"/>
              </a:rPr>
              <a:t>Spellings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Prefix –mis, words ending in –</a:t>
            </a:r>
            <a:r>
              <a:rPr lang="en-US" sz="1600" dirty="0" err="1">
                <a:latin typeface="Comic Sans MS" panose="030F0902030302020204" pitchFamily="66" charset="0"/>
              </a:rPr>
              <a:t>ing</a:t>
            </a:r>
            <a:r>
              <a:rPr lang="en-US" sz="1600" dirty="0">
                <a:latin typeface="Comic Sans MS" panose="030F0902030302020204" pitchFamily="66" charset="0"/>
              </a:rPr>
              <a:t>, -er, -ed and –</a:t>
            </a:r>
            <a:r>
              <a:rPr lang="en-US" sz="1600" dirty="0" err="1">
                <a:latin typeface="Comic Sans MS" panose="030F0902030302020204" pitchFamily="66" charset="0"/>
              </a:rPr>
              <a:t>en</a:t>
            </a:r>
            <a:r>
              <a:rPr lang="en-US" sz="1600" dirty="0">
                <a:latin typeface="Comic Sans MS" panose="030F0902030302020204" pitchFamily="66" charset="0"/>
              </a:rPr>
              <a:t> in multisyllabic words, challenge words, digraph ‘ai’ and tetragraph ‘</a:t>
            </a:r>
            <a:r>
              <a:rPr lang="en-US" sz="1600" dirty="0" err="1">
                <a:latin typeface="Comic Sans MS" panose="030F0902030302020204" pitchFamily="66" charset="0"/>
              </a:rPr>
              <a:t>eigh</a:t>
            </a:r>
            <a:r>
              <a:rPr lang="en-US" sz="1600" dirty="0">
                <a:latin typeface="Comic Sans MS" panose="030F0902030302020204" pitchFamily="66" charset="0"/>
              </a:rPr>
              <a:t>’, digraph ‘</a:t>
            </a:r>
            <a:r>
              <a:rPr lang="en-US" sz="1600" dirty="0" err="1">
                <a:latin typeface="Comic Sans MS" panose="030F0902030302020204" pitchFamily="66" charset="0"/>
              </a:rPr>
              <a:t>ey</a:t>
            </a:r>
            <a:r>
              <a:rPr lang="en-US" sz="1600" dirty="0">
                <a:latin typeface="Comic Sans MS" panose="030F0902030302020204" pitchFamily="66" charset="0"/>
              </a:rPr>
              <a:t> making an ‘ai; sound.</a:t>
            </a:r>
            <a:endParaRPr lang="en-US" sz="1600" dirty="0">
              <a:latin typeface="Sassoon Infant Std" panose="020B0503020103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CB49FE-8D2E-D31B-6219-9133F3E4F205}"/>
              </a:ext>
            </a:extLst>
          </p:cNvPr>
          <p:cNvSpPr txBox="1"/>
          <p:nvPr/>
        </p:nvSpPr>
        <p:spPr>
          <a:xfrm>
            <a:off x="0" y="3687867"/>
            <a:ext cx="4540332" cy="1631216"/>
          </a:xfrm>
          <a:prstGeom prst="rect">
            <a:avLst/>
          </a:prstGeom>
          <a:solidFill>
            <a:srgbClr val="E7F4FF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 err="1">
                <a:latin typeface="Comic Sans MS" panose="030F0902030302020204" pitchFamily="66" charset="0"/>
              </a:rPr>
              <a:t>Maths</a:t>
            </a:r>
            <a:endParaRPr lang="en-US" sz="2400" b="1" u="sng" dirty="0">
              <a:latin typeface="Comic Sans MS" panose="030F0902030302020204" pitchFamily="66" charset="0"/>
            </a:endParaRPr>
          </a:p>
          <a:p>
            <a:r>
              <a:rPr lang="en-US" sz="1600" b="1" dirty="0">
                <a:latin typeface="Comic Sans MS" panose="030F0902030302020204" pitchFamily="66" charset="0"/>
              </a:rPr>
              <a:t>Year 3 </a:t>
            </a:r>
          </a:p>
          <a:p>
            <a:r>
              <a:rPr lang="en-US" sz="1600" dirty="0">
                <a:latin typeface="Comic Sans MS" panose="030F0902030302020204" pitchFamily="66" charset="0"/>
              </a:rPr>
              <a:t>Addition and subtraction with 3-digit numbers using formal written methods.</a:t>
            </a:r>
          </a:p>
          <a:p>
            <a:r>
              <a:rPr lang="en-US" sz="1600" dirty="0">
                <a:latin typeface="Comic Sans MS" panose="030F0902030302020204" pitchFamily="66" charset="0"/>
              </a:rPr>
              <a:t>Multiplication and division.</a:t>
            </a:r>
            <a:endParaRPr lang="en-US" dirty="0">
              <a:latin typeface="Comic Sans MS" panose="030F0902030302020204" pitchFamily="66" charset="0"/>
            </a:endParaRPr>
          </a:p>
          <a:p>
            <a:r>
              <a:rPr lang="en-US" sz="1600" b="1" dirty="0">
                <a:latin typeface="Comic Sans MS" panose="030F0902030302020204" pitchFamily="66" charset="0"/>
              </a:rPr>
              <a:t>Reasoning and problem solving.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2ED5C2-2D6E-E430-1510-09FF889EEF17}"/>
              </a:ext>
            </a:extLst>
          </p:cNvPr>
          <p:cNvSpPr txBox="1"/>
          <p:nvPr/>
        </p:nvSpPr>
        <p:spPr>
          <a:xfrm>
            <a:off x="0" y="5390377"/>
            <a:ext cx="4821382" cy="1046440"/>
          </a:xfrm>
          <a:prstGeom prst="rect">
            <a:avLst/>
          </a:prstGeom>
          <a:solidFill>
            <a:srgbClr val="E0FFE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Sassoon Infant Std" panose="020B0503020103030203" pitchFamily="34" charset="0"/>
              </a:rPr>
              <a:t>L</a:t>
            </a:r>
            <a:r>
              <a:rPr lang="en-US" sz="2000" b="1" u="sng" dirty="0">
                <a:latin typeface="Comic Sans MS" panose="030F0902030302020204" pitchFamily="66" charset="0"/>
              </a:rPr>
              <a:t>earn together</a:t>
            </a:r>
          </a:p>
          <a:p>
            <a:r>
              <a:rPr lang="en-US" sz="1400" b="1" dirty="0">
                <a:latin typeface="Comic Sans MS" panose="030F0902030302020204" pitchFamily="66" charset="0"/>
              </a:rPr>
              <a:t>Focus this term: Peace and kindness</a:t>
            </a:r>
          </a:p>
          <a:p>
            <a:r>
              <a:rPr lang="en-US" sz="1400" dirty="0">
                <a:latin typeface="Comic Sans MS" panose="030F0902030302020204" pitchFamily="66" charset="0"/>
              </a:rPr>
              <a:t>Includes:</a:t>
            </a:r>
          </a:p>
          <a:p>
            <a:endParaRPr lang="en-US" sz="1400" dirty="0">
              <a:latin typeface="Sassoon Infant Std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99F2F0-F054-8978-6EB8-24066C66426A}"/>
              </a:ext>
            </a:extLst>
          </p:cNvPr>
          <p:cNvSpPr txBox="1"/>
          <p:nvPr/>
        </p:nvSpPr>
        <p:spPr>
          <a:xfrm>
            <a:off x="4710546" y="7503"/>
            <a:ext cx="4045525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u="sng" dirty="0">
                <a:latin typeface="Comic Sans MS" panose="030F0902030302020204" pitchFamily="66" charset="0"/>
              </a:rPr>
              <a:t>Science –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Finish Nutrition Topic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Look at food waste and the impact on the environment</a:t>
            </a:r>
          </a:p>
          <a:p>
            <a:pPr marL="285750" indent="-285750">
              <a:buFontTx/>
              <a:buChar char="-"/>
            </a:pPr>
            <a:r>
              <a:rPr lang="en-US" sz="1600" b="1" u="sng" dirty="0">
                <a:latin typeface="Comic Sans MS" panose="030F0902030302020204" pitchFamily="66" charset="0"/>
              </a:rPr>
              <a:t>Rocks: </a:t>
            </a:r>
            <a:r>
              <a:rPr lang="en-US" sz="1600" dirty="0">
                <a:latin typeface="Comic Sans MS" panose="030F0902030302020204" pitchFamily="66" charset="0"/>
              </a:rPr>
              <a:t>Look at and study different types of rocks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Use experiments to identify each unique quality</a:t>
            </a:r>
            <a:r>
              <a:rPr lang="en-US" sz="1600" b="1" u="sng" dirty="0">
                <a:latin typeface="Comic Sans MS" panose="030F0902030302020204" pitchFamily="66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What does the weather do </a:t>
            </a:r>
            <a:r>
              <a:rPr lang="en-US" sz="1600">
                <a:latin typeface="Comic Sans MS" panose="030F0902030302020204" pitchFamily="66" charset="0"/>
              </a:rPr>
              <a:t>to rocks?</a:t>
            </a:r>
            <a:endParaRPr lang="en-US" sz="1600" dirty="0">
              <a:latin typeface="Comic Sans MS" panose="030F0902030302020204" pitchFamily="66" charset="0"/>
            </a:endParaRPr>
          </a:p>
          <a:p>
            <a:endParaRPr lang="en-US" sz="1600" b="1" dirty="0">
              <a:latin typeface="Sassoon Infant Std" panose="020B050302010303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E2F83E-47D4-43BB-FABD-6767473E8F08}"/>
              </a:ext>
            </a:extLst>
          </p:cNvPr>
          <p:cNvSpPr txBox="1"/>
          <p:nvPr/>
        </p:nvSpPr>
        <p:spPr>
          <a:xfrm>
            <a:off x="9005455" y="0"/>
            <a:ext cx="3186545" cy="1938992"/>
          </a:xfrm>
          <a:prstGeom prst="rect">
            <a:avLst/>
          </a:prstGeom>
          <a:solidFill>
            <a:srgbClr val="71C0FF">
              <a:alpha val="29804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u="sng" dirty="0">
                <a:latin typeface="Comic Sans MS" panose="030F0902030302020204" pitchFamily="66" charset="0"/>
              </a:rPr>
              <a:t>Music</a:t>
            </a:r>
            <a:r>
              <a:rPr lang="en-US" sz="2400" dirty="0">
                <a:latin typeface="Comic Sans MS" panose="030F0902030302020204" pitchFamily="66" charset="0"/>
              </a:rPr>
              <a:t> </a:t>
            </a:r>
          </a:p>
          <a:p>
            <a:pPr marL="342900" indent="-342900">
              <a:buFont typeface="Calibri"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Following rhythms and reading musical notation.</a:t>
            </a:r>
          </a:p>
          <a:p>
            <a:pPr marL="342900" indent="-342900">
              <a:buFont typeface="Calibri"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Using musical notation to create own rhythms.</a:t>
            </a:r>
          </a:p>
          <a:p>
            <a:pPr marL="342900" indent="-342900">
              <a:buFont typeface="Calibri"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Observing changes in dynamics and tempo.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754D99-A434-46EC-B85C-C4F710A9BF60}"/>
              </a:ext>
            </a:extLst>
          </p:cNvPr>
          <p:cNvSpPr txBox="1"/>
          <p:nvPr/>
        </p:nvSpPr>
        <p:spPr>
          <a:xfrm>
            <a:off x="9005455" y="1959799"/>
            <a:ext cx="3186545" cy="1384995"/>
          </a:xfrm>
          <a:prstGeom prst="rect">
            <a:avLst/>
          </a:prstGeom>
          <a:solidFill>
            <a:srgbClr val="F1E60B">
              <a:alpha val="29804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PE</a:t>
            </a:r>
          </a:p>
          <a:p>
            <a:r>
              <a:rPr lang="en-US" sz="1600" dirty="0">
                <a:latin typeface="Comic Sans MS" panose="030F0902030302020204" pitchFamily="66" charset="0"/>
              </a:rPr>
              <a:t>Working through the Real PE curriculum (dynamic and static balances).</a:t>
            </a:r>
          </a:p>
          <a:p>
            <a:r>
              <a:rPr lang="en-US" sz="1600" dirty="0">
                <a:latin typeface="Comic Sans MS" panose="030F0902030302020204" pitchFamily="66" charset="0"/>
              </a:rPr>
              <a:t>Team building exercises.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240A62-14F7-F3BF-7B2E-980F96848012}"/>
              </a:ext>
            </a:extLst>
          </p:cNvPr>
          <p:cNvSpPr txBox="1"/>
          <p:nvPr/>
        </p:nvSpPr>
        <p:spPr>
          <a:xfrm>
            <a:off x="9005455" y="3366326"/>
            <a:ext cx="3186545" cy="1384995"/>
          </a:xfrm>
          <a:prstGeom prst="rect">
            <a:avLst/>
          </a:prstGeom>
          <a:solidFill>
            <a:srgbClr val="F400FF">
              <a:alpha val="2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Computing</a:t>
            </a:r>
          </a:p>
          <a:p>
            <a:r>
              <a:rPr lang="en-US" sz="1600" dirty="0">
                <a:latin typeface="Comic Sans MS" panose="030F0902030302020204" pitchFamily="66" charset="0"/>
              </a:rPr>
              <a:t>Use a range of techniques to create a stop-frame animation.</a:t>
            </a:r>
          </a:p>
          <a:p>
            <a:r>
              <a:rPr lang="en-US" sz="1600" dirty="0">
                <a:latin typeface="Comic Sans MS" panose="030F0902030302020204" pitchFamily="66" charset="0"/>
              </a:rPr>
              <a:t>Create a story-based animation with music and text.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704437-ED22-282F-BD0E-8373BC3EAC07}"/>
              </a:ext>
            </a:extLst>
          </p:cNvPr>
          <p:cNvSpPr txBox="1"/>
          <p:nvPr/>
        </p:nvSpPr>
        <p:spPr>
          <a:xfrm>
            <a:off x="9005455" y="4758891"/>
            <a:ext cx="3186545" cy="1877437"/>
          </a:xfrm>
          <a:prstGeom prst="rect">
            <a:avLst/>
          </a:prstGeom>
          <a:solidFill>
            <a:srgbClr val="0E00FF">
              <a:alpha val="1098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MFL- Spanish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Find Spain on a map.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Use key greetings and ask questions.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Count to 10 in Spanish.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Read, write, say and recognize colours.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4A4CEF-211C-C3B5-D13C-4104DB1EBA6A}"/>
              </a:ext>
            </a:extLst>
          </p:cNvPr>
          <p:cNvSpPr txBox="1"/>
          <p:nvPr/>
        </p:nvSpPr>
        <p:spPr>
          <a:xfrm>
            <a:off x="4876800" y="4619117"/>
            <a:ext cx="3934690" cy="1938992"/>
          </a:xfrm>
          <a:prstGeom prst="rect">
            <a:avLst/>
          </a:prstGeom>
          <a:solidFill>
            <a:srgbClr val="FF0003">
              <a:alpha val="16078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History </a:t>
            </a:r>
          </a:p>
          <a:p>
            <a:r>
              <a:rPr lang="en-US" b="1" dirty="0">
                <a:latin typeface="Comic Sans MS" panose="030F0902030302020204" pitchFamily="66" charset="0"/>
              </a:rPr>
              <a:t>Weston’s Wonderful Piers.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Local history.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Chronology of local landmarks in the context of wider history.</a:t>
            </a:r>
          </a:p>
          <a:p>
            <a:pPr marL="342900" indent="-342900">
              <a:buFontTx/>
              <a:buChar char="-"/>
            </a:pPr>
            <a:r>
              <a:rPr lang="en-US" sz="1600" dirty="0">
                <a:latin typeface="Comic Sans MS" panose="030F0902030302020204" pitchFamily="66" charset="0"/>
              </a:rPr>
              <a:t>Sources exploration.</a:t>
            </a:r>
          </a:p>
          <a:p>
            <a:endParaRPr lang="en-US" sz="1600" dirty="0">
              <a:latin typeface="Sassoon Infant Std" panose="020B0503020103030203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6BE7BC9-8445-D826-FBB5-00F7FAA23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3608" y="2394238"/>
            <a:ext cx="28194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8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B435-B903-D685-E5E9-96C0B5A8D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2944" y="3853581"/>
            <a:ext cx="9144000" cy="676609"/>
          </a:xfrm>
        </p:spPr>
        <p:txBody>
          <a:bodyPr>
            <a:normAutofit/>
          </a:bodyPr>
          <a:lstStyle/>
          <a:p>
            <a:r>
              <a:rPr lang="en-US" sz="3200">
                <a:latin typeface="Sassoon Infant Std" panose="020B0503020103030203" pitchFamily="34" charset="0"/>
              </a:rPr>
              <a:t>Key words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3655D1-439F-294B-7F38-6E9AB18B1F73}"/>
              </a:ext>
            </a:extLst>
          </p:cNvPr>
          <p:cNvSpPr txBox="1"/>
          <p:nvPr/>
        </p:nvSpPr>
        <p:spPr>
          <a:xfrm>
            <a:off x="0" y="0"/>
            <a:ext cx="4540332" cy="2554545"/>
          </a:xfrm>
          <a:prstGeom prst="rect">
            <a:avLst/>
          </a:prstGeom>
          <a:solidFill>
            <a:srgbClr val="FF9D23">
              <a:alpha val="21176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English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Stormy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Giant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Colossal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Menacing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Courage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Curious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Transform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CB49FE-8D2E-D31B-6219-9133F3E4F205}"/>
              </a:ext>
            </a:extLst>
          </p:cNvPr>
          <p:cNvSpPr txBox="1"/>
          <p:nvPr/>
        </p:nvSpPr>
        <p:spPr>
          <a:xfrm>
            <a:off x="0" y="2505358"/>
            <a:ext cx="4540332" cy="1508105"/>
          </a:xfrm>
          <a:prstGeom prst="rect">
            <a:avLst/>
          </a:prstGeom>
          <a:solidFill>
            <a:srgbClr val="E7F4FF"/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 err="1">
                <a:latin typeface="Comic Sans MS" panose="030F0902030302020204" pitchFamily="66" charset="0"/>
              </a:rPr>
              <a:t>Maths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Estimate, Addition , Subtraction, Inverse, Digits, Strategy, Problem solving, Reasoning, Commutative, Multiply, Divide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2ED5C2-2D6E-E430-1510-09FF889EEF17}"/>
              </a:ext>
            </a:extLst>
          </p:cNvPr>
          <p:cNvSpPr txBox="1"/>
          <p:nvPr/>
        </p:nvSpPr>
        <p:spPr>
          <a:xfrm>
            <a:off x="0" y="4044538"/>
            <a:ext cx="4572000" cy="2554545"/>
          </a:xfrm>
          <a:prstGeom prst="rect">
            <a:avLst/>
          </a:prstGeom>
          <a:solidFill>
            <a:srgbClr val="E0FFE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Learn together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Family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Conflict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Bullying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Resolution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Kindness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Words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Helping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99F2F0-F054-8978-6EB8-24066C66426A}"/>
              </a:ext>
            </a:extLst>
          </p:cNvPr>
          <p:cNvSpPr txBox="1"/>
          <p:nvPr/>
        </p:nvSpPr>
        <p:spPr>
          <a:xfrm>
            <a:off x="4821382" y="26008"/>
            <a:ext cx="4045525" cy="2862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Science – Rocks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Granite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Pumice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Marble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Brittle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Reaction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Texture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</a:rPr>
              <a:t>Weathering</a:t>
            </a:r>
          </a:p>
          <a:p>
            <a:endParaRPr lang="en-US" sz="2000" b="1" u="sng" dirty="0">
              <a:latin typeface="Comic Sans MS" panose="030F09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E2F83E-47D4-43BB-FABD-6767473E8F08}"/>
              </a:ext>
            </a:extLst>
          </p:cNvPr>
          <p:cNvSpPr txBox="1"/>
          <p:nvPr/>
        </p:nvSpPr>
        <p:spPr>
          <a:xfrm>
            <a:off x="9005455" y="0"/>
            <a:ext cx="3186545" cy="1631216"/>
          </a:xfrm>
          <a:prstGeom prst="rect">
            <a:avLst/>
          </a:prstGeom>
          <a:solidFill>
            <a:srgbClr val="71C0FF">
              <a:alpha val="29804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Music</a:t>
            </a:r>
            <a:r>
              <a:rPr lang="en-US" sz="2400" dirty="0">
                <a:latin typeface="Comic Sans MS" panose="030F0902030302020204" pitchFamily="66" charset="0"/>
              </a:rPr>
              <a:t> </a:t>
            </a:r>
            <a:r>
              <a:rPr lang="en-US" sz="1600" dirty="0">
                <a:latin typeface="Comic Sans MS" panose="030F0902030302020204" pitchFamily="66" charset="0"/>
              </a:rPr>
              <a:t> 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Rhythm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  <a:cs typeface="Calibri"/>
              </a:rPr>
              <a:t>Tempo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Comic Sans MS" panose="030F0902030302020204" pitchFamily="66" charset="0"/>
                <a:cs typeface="Calibri"/>
              </a:rPr>
              <a:t>Dynamics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Compose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754D99-A434-46EC-B85C-C4F710A9BF60}"/>
              </a:ext>
            </a:extLst>
          </p:cNvPr>
          <p:cNvSpPr txBox="1"/>
          <p:nvPr/>
        </p:nvSpPr>
        <p:spPr>
          <a:xfrm>
            <a:off x="9005453" y="2015991"/>
            <a:ext cx="3186545" cy="1785104"/>
          </a:xfrm>
          <a:prstGeom prst="rect">
            <a:avLst/>
          </a:prstGeom>
          <a:solidFill>
            <a:srgbClr val="F1E60B">
              <a:alpha val="29804"/>
            </a:srgb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PE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Dynamic balance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Static balance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Combination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Quarter turn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Half turn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240A62-14F7-F3BF-7B2E-980F96848012}"/>
              </a:ext>
            </a:extLst>
          </p:cNvPr>
          <p:cNvSpPr txBox="1"/>
          <p:nvPr/>
        </p:nvSpPr>
        <p:spPr>
          <a:xfrm>
            <a:off x="9005453" y="3791431"/>
            <a:ext cx="3186545" cy="1785104"/>
          </a:xfrm>
          <a:prstGeom prst="rect">
            <a:avLst/>
          </a:prstGeom>
          <a:solidFill>
            <a:srgbClr val="F400FF">
              <a:alpha val="2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Computing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Animation, text, images, landscape, portrait, layout, content, frame, sequence, media, delete, programming, motion.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704437-ED22-282F-BD0E-8373BC3EAC07}"/>
              </a:ext>
            </a:extLst>
          </p:cNvPr>
          <p:cNvSpPr txBox="1"/>
          <p:nvPr/>
        </p:nvSpPr>
        <p:spPr>
          <a:xfrm>
            <a:off x="9005455" y="5626894"/>
            <a:ext cx="3186545" cy="1231106"/>
          </a:xfrm>
          <a:prstGeom prst="rect">
            <a:avLst/>
          </a:prstGeom>
          <a:solidFill>
            <a:srgbClr val="0E00FF">
              <a:alpha val="1098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MFL- Spanish</a:t>
            </a:r>
          </a:p>
          <a:p>
            <a:r>
              <a:rPr lang="en-US" dirty="0">
                <a:latin typeface="Comic Sans MS" panose="030F0902030302020204" pitchFamily="66" charset="0"/>
              </a:rPr>
              <a:t>Hola, </a:t>
            </a:r>
            <a:r>
              <a:rPr lang="en-US" dirty="0" err="1">
                <a:latin typeface="Comic Sans MS" panose="030F0902030302020204" pitchFamily="66" charset="0"/>
              </a:rPr>
              <a:t>iBuenos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r>
              <a:rPr lang="en-US" dirty="0" err="1">
                <a:latin typeface="Comic Sans MS" panose="030F0902030302020204" pitchFamily="66" charset="0"/>
              </a:rPr>
              <a:t>dias</a:t>
            </a:r>
            <a:r>
              <a:rPr lang="en-US" dirty="0">
                <a:latin typeface="Comic Sans MS" panose="030F0902030302020204" pitchFamily="66" charset="0"/>
              </a:rPr>
              <a:t>! </a:t>
            </a:r>
            <a:r>
              <a:rPr lang="en-US" dirty="0" err="1">
                <a:latin typeface="Comic Sans MS" panose="030F0902030302020204" pitchFamily="66" charset="0"/>
              </a:rPr>
              <a:t>Estoy</a:t>
            </a:r>
            <a:r>
              <a:rPr lang="en-US" dirty="0">
                <a:latin typeface="Comic Sans MS" panose="030F0902030302020204" pitchFamily="66" charset="0"/>
              </a:rPr>
              <a:t> bien, </a:t>
            </a:r>
            <a:r>
              <a:rPr lang="en-US" dirty="0" err="1">
                <a:latin typeface="Comic Sans MS" panose="030F0902030302020204" pitchFamily="66" charset="0"/>
              </a:rPr>
              <a:t>Estoy</a:t>
            </a:r>
            <a:r>
              <a:rPr lang="en-US" dirty="0">
                <a:latin typeface="Comic Sans MS" panose="030F0902030302020204" pitchFamily="66" charset="0"/>
              </a:rPr>
              <a:t> mal, </a:t>
            </a:r>
            <a:r>
              <a:rPr lang="en-US" dirty="0" err="1">
                <a:latin typeface="Comic Sans MS" panose="030F0902030302020204" pitchFamily="66" charset="0"/>
              </a:rPr>
              <a:t>iAdios</a:t>
            </a:r>
            <a:r>
              <a:rPr lang="en-US" dirty="0">
                <a:latin typeface="Comic Sans MS" panose="030F0902030302020204" pitchFamily="66" charset="0"/>
              </a:rPr>
              <a:t>! Uno, dos, </a:t>
            </a:r>
            <a:r>
              <a:rPr lang="en-US" dirty="0" err="1">
                <a:latin typeface="Comic Sans MS" panose="030F0902030302020204" pitchFamily="66" charset="0"/>
              </a:rPr>
              <a:t>tres</a:t>
            </a:r>
            <a:r>
              <a:rPr lang="en-US" dirty="0">
                <a:latin typeface="Comic Sans MS" panose="030F0902030302020204" pitchFamily="66" charset="0"/>
              </a:rPr>
              <a:t>, cuatro, </a:t>
            </a:r>
            <a:r>
              <a:rPr lang="en-US" dirty="0" err="1">
                <a:latin typeface="Comic Sans MS" panose="030F0902030302020204" pitchFamily="66" charset="0"/>
              </a:rPr>
              <a:t>cinco</a:t>
            </a:r>
            <a:r>
              <a:rPr lang="en-US" dirty="0">
                <a:latin typeface="Comic Sans MS" panose="030F0902030302020204" pitchFamily="66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4A4CEF-211C-C3B5-D13C-4104DB1EBA6A}"/>
              </a:ext>
            </a:extLst>
          </p:cNvPr>
          <p:cNvSpPr txBox="1"/>
          <p:nvPr/>
        </p:nvSpPr>
        <p:spPr>
          <a:xfrm>
            <a:off x="5292570" y="4795897"/>
            <a:ext cx="3408218" cy="2062103"/>
          </a:xfrm>
          <a:prstGeom prst="rect">
            <a:avLst/>
          </a:prstGeom>
          <a:solidFill>
            <a:srgbClr val="FF0003">
              <a:alpha val="16078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Comic Sans MS" panose="030F0902030302020204" pitchFamily="66" charset="0"/>
              </a:rPr>
              <a:t>History 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Chronology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Decade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Century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Revolution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Landmark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Comic Sans MS" panose="030F0902030302020204" pitchFamily="66" charset="0"/>
              </a:rPr>
              <a:t>Source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45D6B3C-8B92-D9F0-F419-1ABD5AF61FED}"/>
              </a:ext>
            </a:extLst>
          </p:cNvPr>
          <p:cNvSpPr txBox="1">
            <a:spLocks/>
          </p:cNvSpPr>
          <p:nvPr/>
        </p:nvSpPr>
        <p:spPr>
          <a:xfrm>
            <a:off x="6161579" y="4516182"/>
            <a:ext cx="1042785" cy="33290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Sassoon Infant Std"/>
              </a:rPr>
              <a:t>Term 2</a:t>
            </a:r>
            <a:endParaRPr lang="en-US" sz="1800" dirty="0">
              <a:latin typeface="Sassoon Infant Std" panose="020B050302010303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09F5B5-D266-E6DE-5C25-874FCC727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841" y="2707409"/>
            <a:ext cx="2526764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499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rm 3 Topic Web" id="{12554D58-C012-1F42-BA80-B5A361A7AB89}" vid="{9E6E3E7B-9A1A-1A47-AE9F-45FC2549F5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0b8db74-e871-444f-9863-37bd1cbb2438">
      <Terms xmlns="http://schemas.microsoft.com/office/infopath/2007/PartnerControls"/>
    </lcf76f155ced4ddcb4097134ff3c332f>
    <TaxCatchAll xmlns="859e476f-6fb8-4f94-81b5-67fb467e7b29" xsi:nil="true"/>
    <SharedWithUsers xmlns="859e476f-6fb8-4f94-81b5-67fb467e7b29">
      <UserInfo>
        <DisplayName>Megan Kennedy</DisplayName>
        <AccountId>1227</AccountId>
        <AccountType/>
      </UserInfo>
      <UserInfo>
        <DisplayName>Melody Clayton</DisplayName>
        <AccountId>1243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8513FB84FD5B46905482098FC0BB52" ma:contentTypeVersion="18" ma:contentTypeDescription="Create a new document." ma:contentTypeScope="" ma:versionID="71de23d96eafed0a8d6c0e13b957720d">
  <xsd:schema xmlns:xsd="http://www.w3.org/2001/XMLSchema" xmlns:xs="http://www.w3.org/2001/XMLSchema" xmlns:p="http://schemas.microsoft.com/office/2006/metadata/properties" xmlns:ns2="60b8db74-e871-444f-9863-37bd1cbb2438" xmlns:ns3="859e476f-6fb8-4f94-81b5-67fb467e7b29" targetNamespace="http://schemas.microsoft.com/office/2006/metadata/properties" ma:root="true" ma:fieldsID="75a683c7e080ebfbb5607e4722712556" ns2:_="" ns3:_="">
    <xsd:import namespace="60b8db74-e871-444f-9863-37bd1cbb2438"/>
    <xsd:import namespace="859e476f-6fb8-4f94-81b5-67fb467e7b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8db74-e871-444f-9863-37bd1cbb2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09459ae-8277-4de3-8c6e-43e837f8a5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e476f-6fb8-4f94-81b5-67fb467e7b2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ecfb6c-9837-482b-8686-2a3ae99ebc30}" ma:internalName="TaxCatchAll" ma:showField="CatchAllData" ma:web="859e476f-6fb8-4f94-81b5-67fb467e7b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4488BB-5CD0-48A7-AEC9-948E951D95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C9B418-5B87-4956-A6EA-DE7FDD4BF780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859e476f-6fb8-4f94-81b5-67fb467e7b29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60b8db74-e871-444f-9863-37bd1cbb243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92E61A6-04FC-4C57-BFFA-E92B4F4701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8db74-e871-444f-9863-37bd1cbb2438"/>
    <ds:schemaRef ds:uri="859e476f-6fb8-4f94-81b5-67fb467e7b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409</Words>
  <Application>Microsoft Macintosh PowerPoint</Application>
  <PresentationFormat>Widescreen</PresentationFormat>
  <Paragraphs>95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Sassoon Infant Std</vt:lpstr>
      <vt:lpstr>Office Theme</vt:lpstr>
      <vt:lpstr>Weston’s Wonderful Piers</vt:lpstr>
      <vt:lpstr>Key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Rotten Roman Britain</dc:title>
  <dc:creator>Naomi Race</dc:creator>
  <cp:lastModifiedBy>Roxy Poulsom</cp:lastModifiedBy>
  <cp:revision>5</cp:revision>
  <dcterms:created xsi:type="dcterms:W3CDTF">2023-10-26T11:12:00Z</dcterms:created>
  <dcterms:modified xsi:type="dcterms:W3CDTF">2024-10-28T12:33:57Z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0x010100338513FB84FD5B46905482098FC0BB52</vt:lpwstr>
  </property>
  <property fmtid="{D5CDD505-2E9C-101B-9397-08002B2CF9AE}" pid="3" name="MediaServiceImageTags">
    <vt:lpwstr/>
  </property>
</Properties>
</file>