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4FF"/>
    <a:srgbClr val="E0FFE2"/>
    <a:srgbClr val="FF9D23"/>
    <a:srgbClr val="FF0003"/>
    <a:srgbClr val="0E00FF"/>
    <a:srgbClr val="F400FF"/>
    <a:srgbClr val="F1E60B"/>
    <a:srgbClr val="71C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ADB4B2-FEA8-FB2B-FA50-D6AA7F5E909C}" v="8" dt="2024-09-04T13:23:58.033"/>
    <p1510:client id="{D5449AA2-9482-82AC-01A6-30A9C8ABE46C}" v="341" dt="2024-09-02T19:53:39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29"/>
    <p:restoredTop sz="95903"/>
  </p:normalViewPr>
  <p:slideViewPr>
    <p:cSldViewPr snapToGrid="0">
      <p:cViewPr varScale="1">
        <p:scale>
          <a:sx n="119" d="100"/>
          <a:sy n="119" d="100"/>
        </p:scale>
        <p:origin x="2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B3AA9-E3DC-9C83-ACC5-2A12E5157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1F4A0-0677-EAD4-63A5-93ECE2AF9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D38BD-36D6-984E-337C-B4B214AE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56A5C-C4A8-912B-4774-30C22F88E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49364-FACE-75FF-F04F-9CE4560C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2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282D5-A82F-70B2-EADC-F0E5AC76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2FF50-65AD-BF1B-59AA-E7C0951E3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7D5ED-BA00-D555-9106-9B510D647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D9A0-CB6D-72A0-D2BF-A2040A869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BBA2B-3548-01B4-2309-4FCA57189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5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811835-50A2-5B01-D2BB-84A3BBCF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11635-6672-1B91-643F-94FB25E69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0781C-A503-E14A-77D9-43B6DF498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7B5E7-B482-8255-DDBF-4E4EC5BB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0854D-788C-BE1D-B1A3-BD651602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0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CD18E-2777-CCD4-4AE3-C28BADCA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8D136-D953-41F3-671C-2D98C622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A2399-755E-E930-B34D-2FABA048F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64252-513D-2534-1151-5F6D57B8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F3204-2C0A-45DA-B7FF-0D32191E5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8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FAA7-1695-FD06-DAC1-4BB2226CE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C61CC-2EDA-C3F1-9839-5D2D7FA1B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5957C-69DC-E7C6-FC92-CBABFD45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56722-7AA3-5A9E-A287-39547086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3646C-5B3C-A855-3FFC-B4D553FA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7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9048-673F-DBD9-3B36-3EAEF99D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3B083-F23D-C036-431D-A4BF86D1A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040B4-85C7-47FF-7F0E-740B2A18E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89C2B-2F03-E653-1414-1360DC40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28DC4-F5A7-674C-7B4E-B73DBA29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DE564-D4C5-7863-82B7-13111A69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3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C4389-4A2C-AADE-BC13-4AD170F7D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C3586-D58A-7761-A4BC-C6B50B1A3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F9114-4930-49AD-5F5E-8B3101874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C923F-8CD6-5824-C7B7-A41A27C03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457DB-EAF2-023B-46B6-5C5C006D3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49797C-8E1B-2916-076B-B0F5ACD6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0843F4-2BCB-D1EC-0214-44E847FE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5313A5-2DAE-70F7-5C57-DC794B23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4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95AF-EA96-716F-1BF5-3A03604A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E8EF2C-678C-D435-195F-0A614AC8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BAE8F-FC0A-5FDC-4282-FEF3E3FB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63633-B217-4516-D00D-C8C160AF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5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9326C6-222A-D098-9046-1429182C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A45771-39EE-9A7C-0834-5EBF5057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659E8-F92D-F63D-7076-BCFFC617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ADAE-2B23-3497-A0BB-1FC16681F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CE5F-2640-A079-4EF0-E6C648FED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E2A21-1DCB-2F9E-7F47-D62A38259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0203E-3583-4ACF-BE78-BEAABABF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8453D-6161-2D99-4DC1-4266A3A9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20799-A001-4849-CA5D-01610A98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2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19D0-C7F9-5DE1-CFE3-5096D6C6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528810-3888-CF13-A23C-9E8DBD5C3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4AD9C-1162-7A97-862A-6D0E1B6F1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C11E4-093E-8BF5-F0A9-7A943C900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DA122-517F-BA19-B9FB-1D53E25E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31E8F-0737-A610-1559-C724A27D4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4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40263C-31F1-7F5C-63B9-BDB7ACCA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AD58B-B063-BAE8-08EE-242CBB865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A7240-51A5-32D6-972F-5FDE68AF5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C596-7A01-CA46-898F-01F64B10879A}" type="datetimeFigureOut">
              <a:rPr lang="en-US" smtClean="0"/>
              <a:t>9/5/24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FD024-D37C-58C4-71C9-F9A94BB9A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F9D29-3CD7-3447-ABB1-0289A6F31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B435-B903-D685-E5E9-96C0B5A8D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6559" y="3689427"/>
            <a:ext cx="4303060" cy="463732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Sassoon Infant Std" panose="020B0503020103030203" pitchFamily="34" charset="0"/>
              </a:rPr>
              <a:t>Respecting Rainforests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696B7-2327-7862-121F-637DF324B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5192" y="4170149"/>
            <a:ext cx="4303059" cy="368589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Sassoon Infant Std" panose="020B0503020103030203" pitchFamily="34" charset="0"/>
              </a:rPr>
              <a:t>Arctic Wolves and Orangutans Term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655D1-439F-294B-7F38-6E9AB18B1F73}"/>
              </a:ext>
            </a:extLst>
          </p:cNvPr>
          <p:cNvSpPr txBox="1"/>
          <p:nvPr/>
        </p:nvSpPr>
        <p:spPr>
          <a:xfrm>
            <a:off x="0" y="0"/>
            <a:ext cx="4821382" cy="2769989"/>
          </a:xfrm>
          <a:prstGeom prst="rect">
            <a:avLst/>
          </a:prstGeom>
          <a:solidFill>
            <a:srgbClr val="FF9D23">
              <a:alpha val="21176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English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Review and recap prior knowledge and skills.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Reading (guided and individual).</a:t>
            </a:r>
          </a:p>
          <a:p>
            <a:r>
              <a:rPr lang="en-US" sz="1400" b="1" u="sng" dirty="0">
                <a:latin typeface="Sassoon Infant Std" panose="020B0503020103030203" pitchFamily="34" charset="0"/>
              </a:rPr>
              <a:t>The Great Kapok Tree</a:t>
            </a:r>
          </a:p>
          <a:p>
            <a:r>
              <a:rPr lang="en-US" sz="1400" b="1" dirty="0">
                <a:latin typeface="Sassoon Infant Std" panose="020B0503020103030203" pitchFamily="34" charset="0"/>
              </a:rPr>
              <a:t>Fiction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Writing an overcoming the monster tale – changing the main character.</a:t>
            </a:r>
          </a:p>
          <a:p>
            <a:r>
              <a:rPr lang="en-US" sz="1400" b="1" dirty="0">
                <a:latin typeface="Sassoon Infant Std" panose="020B0503020103030203" pitchFamily="34" charset="0"/>
              </a:rPr>
              <a:t>Non-fiction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- Writing a letter to the man persuading him to leave the rainforest as it is.</a:t>
            </a:r>
          </a:p>
          <a:p>
            <a:r>
              <a:rPr lang="en-US" sz="1400" b="1" dirty="0">
                <a:latin typeface="Sassoon Infant Std" panose="020B0503020103030203" pitchFamily="34" charset="0"/>
              </a:rPr>
              <a:t>Spellings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Spelling shed.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CB49FE-8D2E-D31B-6219-9133F3E4F205}"/>
              </a:ext>
            </a:extLst>
          </p:cNvPr>
          <p:cNvSpPr txBox="1"/>
          <p:nvPr/>
        </p:nvSpPr>
        <p:spPr>
          <a:xfrm>
            <a:off x="0" y="3133560"/>
            <a:ext cx="4727825" cy="2523768"/>
          </a:xfrm>
          <a:prstGeom prst="rect">
            <a:avLst/>
          </a:prstGeom>
          <a:solidFill>
            <a:srgbClr val="E7F4FF"/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 err="1">
                <a:latin typeface="Sassoon Infant Std" panose="020B0503020103030203" pitchFamily="34" charset="0"/>
              </a:rPr>
              <a:t>Maths</a:t>
            </a:r>
            <a:r>
              <a:rPr lang="en-US" sz="2000" b="1" u="sng" dirty="0">
                <a:latin typeface="Sassoon Infant Std" panose="020B0503020103030203" pitchFamily="34" charset="0"/>
              </a:rPr>
              <a:t> – </a:t>
            </a:r>
          </a:p>
          <a:p>
            <a:r>
              <a:rPr lang="en-US" sz="2000" b="1" dirty="0">
                <a:latin typeface="Sassoon Infant Std" panose="020B0503020103030203" pitchFamily="34" charset="0"/>
              </a:rPr>
              <a:t>Number and place value</a:t>
            </a:r>
            <a:endParaRPr lang="en-US" sz="1400" b="1" dirty="0">
              <a:latin typeface="Sassoon Infant Std" panose="020B0503020103030203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Number formation</a:t>
            </a:r>
          </a:p>
          <a:p>
            <a:pPr marL="285750" indent="-285750">
              <a:buFontTx/>
              <a:buChar char="-"/>
            </a:pPr>
            <a:r>
              <a:rPr lang="en-US" sz="1400" dirty="0" err="1">
                <a:latin typeface="Sassoon Infant Std" panose="020B0503020103030203" pitchFamily="34" charset="0"/>
              </a:rPr>
              <a:t>Recognising</a:t>
            </a:r>
            <a:r>
              <a:rPr lang="en-US" sz="1400" dirty="0">
                <a:latin typeface="Sassoon Infant Std" panose="020B0503020103030203" pitchFamily="34" charset="0"/>
              </a:rPr>
              <a:t> the place value of digits in 3-digit numbers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Compare and order numbers up to 1000 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Fluency, problem solving and reasoning </a:t>
            </a:r>
          </a:p>
          <a:p>
            <a:r>
              <a:rPr lang="en-US" sz="2000" b="1" dirty="0">
                <a:latin typeface="Sassoon Infant Std" panose="020B0503020103030203" pitchFamily="34" charset="0"/>
              </a:rPr>
              <a:t>Addition and subtraction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Add and subtract 2 and 3-digit numbers, with exchanges.</a:t>
            </a:r>
          </a:p>
          <a:p>
            <a:pPr marL="342900" indent="-34290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Recalling number bonds to 10 and using this to support bonds to 100.</a:t>
            </a:r>
            <a:endParaRPr lang="en-US" sz="2000" dirty="0">
              <a:latin typeface="Sassoon Infant Std" panose="020B0503020103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2ED5C2-2D6E-E430-1510-09FF889EEF17}"/>
              </a:ext>
            </a:extLst>
          </p:cNvPr>
          <p:cNvSpPr txBox="1"/>
          <p:nvPr/>
        </p:nvSpPr>
        <p:spPr>
          <a:xfrm>
            <a:off x="0" y="5934670"/>
            <a:ext cx="4721353" cy="923330"/>
          </a:xfrm>
          <a:prstGeom prst="rect">
            <a:avLst/>
          </a:prstGeom>
          <a:solidFill>
            <a:srgbClr val="E0FFE2"/>
          </a:solidFill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1800" b="1" i="0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Learn together and AOTW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Focus this term: Responsibility and respect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Friendship, responsibility, class culture. 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99F2F0-F054-8978-6EB8-24066C66426A}"/>
              </a:ext>
            </a:extLst>
          </p:cNvPr>
          <p:cNvSpPr txBox="1"/>
          <p:nvPr/>
        </p:nvSpPr>
        <p:spPr>
          <a:xfrm>
            <a:off x="4890656" y="70082"/>
            <a:ext cx="4045525" cy="21236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Science – 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Sassoon Infant Std"/>
              </a:rPr>
              <a:t>Identify and name bones in the human body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Sassoon Infant Std"/>
              </a:rPr>
              <a:t>Functions of the skeleton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Sassoon Infant Std"/>
              </a:rPr>
              <a:t>Identify and name bones in a range of animals</a:t>
            </a:r>
          </a:p>
          <a:p>
            <a:pPr marL="285750" indent="-285750">
              <a:buFont typeface="Calibri"/>
              <a:buChar char="-"/>
            </a:pPr>
            <a:r>
              <a:rPr lang="en-US" sz="1600" dirty="0">
                <a:latin typeface="Sassoon Infant Std"/>
              </a:rPr>
              <a:t>Identify animals with and without a spine</a:t>
            </a:r>
            <a:endParaRPr lang="en-US" sz="1600" dirty="0">
              <a:latin typeface="Sassoon Infant Std" panose="020B0503020103030203" pitchFamily="34" charset="0"/>
            </a:endParaRPr>
          </a:p>
          <a:p>
            <a:pPr marL="285750" indent="-285750">
              <a:buFont typeface="Calibri"/>
              <a:buChar char="-"/>
            </a:pPr>
            <a:endParaRPr lang="en-US" sz="1600" dirty="0">
              <a:latin typeface="Sassoon Infant Std" panose="020B050302010303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E2F83E-47D4-43BB-FABD-6767473E8F08}"/>
              </a:ext>
            </a:extLst>
          </p:cNvPr>
          <p:cNvSpPr txBox="1"/>
          <p:nvPr/>
        </p:nvSpPr>
        <p:spPr>
          <a:xfrm>
            <a:off x="9005455" y="65693"/>
            <a:ext cx="3186545" cy="1231106"/>
          </a:xfrm>
          <a:prstGeom prst="rect">
            <a:avLst/>
          </a:prstGeom>
          <a:solidFill>
            <a:srgbClr val="71C0FF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Sassoon Infant Std" panose="020B0503020103030203" pitchFamily="34" charset="0"/>
              </a:rPr>
              <a:t>Music</a:t>
            </a:r>
            <a:r>
              <a:rPr lang="en-US" sz="2400" dirty="0">
                <a:latin typeface="Sassoon Infant Std" panose="020B0503020103030203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Focus on tune and pitch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Rhythm and steady beat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Understanding what a genre is.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54D99-A434-46EC-B85C-C4F710A9BF60}"/>
              </a:ext>
            </a:extLst>
          </p:cNvPr>
          <p:cNvSpPr txBox="1"/>
          <p:nvPr/>
        </p:nvSpPr>
        <p:spPr>
          <a:xfrm>
            <a:off x="9005455" y="1544750"/>
            <a:ext cx="3186545" cy="892552"/>
          </a:xfrm>
          <a:prstGeom prst="rect">
            <a:avLst/>
          </a:prstGeom>
          <a:solidFill>
            <a:srgbClr val="F1E60B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PE</a:t>
            </a:r>
          </a:p>
          <a:p>
            <a:r>
              <a:rPr lang="en-US" sz="1600" dirty="0">
                <a:latin typeface="Sassoon Infant Std" panose="020B0503020103030203" pitchFamily="34" charset="0"/>
              </a:rPr>
              <a:t>Working through the Real PE curriculum.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40A62-14F7-F3BF-7B2E-980F96848012}"/>
              </a:ext>
            </a:extLst>
          </p:cNvPr>
          <p:cNvSpPr txBox="1"/>
          <p:nvPr/>
        </p:nvSpPr>
        <p:spPr>
          <a:xfrm>
            <a:off x="9005455" y="2770248"/>
            <a:ext cx="3186545" cy="1200329"/>
          </a:xfrm>
          <a:prstGeom prst="rect">
            <a:avLst/>
          </a:prstGeom>
          <a:solidFill>
            <a:srgbClr val="F400FF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Computing - </a:t>
            </a:r>
            <a:r>
              <a:rPr lang="en-US" b="1" u="sng" dirty="0">
                <a:latin typeface="Sassoon Infant Std" panose="020B0503020103030203" pitchFamily="34" charset="0"/>
              </a:rPr>
              <a:t>We are treasure hunters! </a:t>
            </a:r>
          </a:p>
          <a:p>
            <a:r>
              <a:rPr lang="en-US" sz="1600" dirty="0">
                <a:latin typeface="Sassoon Infant Std" panose="020B0503020103030203" pitchFamily="34" charset="0"/>
              </a:rPr>
              <a:t>- Focus on problem solving and programming using ICT.</a:t>
            </a:r>
            <a:endParaRPr lang="en-US" sz="1100" dirty="0">
              <a:latin typeface="Sassoon Infant Std" panose="020B0503020103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4A4CEF-211C-C3B5-D13C-4104DB1EBA6A}"/>
              </a:ext>
            </a:extLst>
          </p:cNvPr>
          <p:cNvSpPr txBox="1"/>
          <p:nvPr/>
        </p:nvSpPr>
        <p:spPr>
          <a:xfrm>
            <a:off x="4705155" y="4426565"/>
            <a:ext cx="4223692" cy="2431435"/>
          </a:xfrm>
          <a:prstGeom prst="rect">
            <a:avLst/>
          </a:prstGeom>
          <a:solidFill>
            <a:srgbClr val="FF0003">
              <a:alpha val="16078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Geography - Respecting Rainforests</a:t>
            </a:r>
          </a:p>
          <a:p>
            <a:r>
              <a:rPr lang="en-US" sz="1600" dirty="0">
                <a:latin typeface="Sassoon Infant Std" panose="020B0503020103030203" pitchFamily="34" charset="0"/>
              </a:rPr>
              <a:t>What counts as a rainforest? Where are rainforests located? Do they all look the same? </a:t>
            </a:r>
          </a:p>
          <a:p>
            <a:r>
              <a:rPr lang="en-US" sz="1600" dirty="0">
                <a:latin typeface="Sassoon Infant Std" panose="020B0503020103030203" pitchFamily="34" charset="0"/>
              </a:rPr>
              <a:t>What animals live in rainforests? What are some of the threats to the animals and environment?</a:t>
            </a:r>
          </a:p>
          <a:p>
            <a:r>
              <a:rPr lang="en-US" sz="1600" dirty="0">
                <a:latin typeface="Sassoon Infant Std" panose="020B0503020103030203" pitchFamily="34" charset="0"/>
              </a:rPr>
              <a:t>Using maps to explore and compare rainforests across the world using appropriate locational knowledge and language.</a:t>
            </a:r>
          </a:p>
        </p:txBody>
      </p:sp>
      <p:pic>
        <p:nvPicPr>
          <p:cNvPr id="9" name="Picture 2" descr="Rainforest | Definition, Plants, Map, &amp; Facts | Britannica">
            <a:extLst>
              <a:ext uri="{FF2B5EF4-FFF2-40B4-BE49-F238E27FC236}">
                <a16:creationId xmlns:a16="http://schemas.microsoft.com/office/drawing/2014/main" id="{7276F0E4-D80B-5F31-5FA3-AE66CF865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655" y="1923567"/>
            <a:ext cx="2385324" cy="176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F27F030-4A38-1CAE-77EB-028739951E34}"/>
              </a:ext>
            </a:extLst>
          </p:cNvPr>
          <p:cNvSpPr txBox="1"/>
          <p:nvPr/>
        </p:nvSpPr>
        <p:spPr>
          <a:xfrm>
            <a:off x="8933737" y="4430704"/>
            <a:ext cx="3186545" cy="1046440"/>
          </a:xfrm>
          <a:prstGeom prst="rect">
            <a:avLst/>
          </a:prstGeom>
          <a:solidFill>
            <a:srgbClr val="E7F4FF">
              <a:alpha val="1098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Art</a:t>
            </a:r>
          </a:p>
          <a:p>
            <a:pPr marL="342900" indent="-34290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Origami</a:t>
            </a:r>
          </a:p>
          <a:p>
            <a:pPr marL="342900" indent="-34290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3D making</a:t>
            </a:r>
          </a:p>
          <a:p>
            <a:pPr marL="342900" indent="-34290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Paper crafts</a:t>
            </a:r>
          </a:p>
        </p:txBody>
      </p:sp>
    </p:spTree>
    <p:extLst>
      <p:ext uri="{BB962C8B-B14F-4D97-AF65-F5344CB8AC3E}">
        <p14:creationId xmlns:p14="http://schemas.microsoft.com/office/powerpoint/2010/main" val="428548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B435-B903-D685-E5E9-96C0B5A8D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0891" y="3894700"/>
            <a:ext cx="9144000" cy="67660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Sassoon Infant Std" panose="020B0503020103030203" pitchFamily="34" charset="0"/>
              </a:rPr>
              <a:t>Key words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655D1-439F-294B-7F38-6E9AB18B1F73}"/>
              </a:ext>
            </a:extLst>
          </p:cNvPr>
          <p:cNvSpPr txBox="1"/>
          <p:nvPr/>
        </p:nvSpPr>
        <p:spPr>
          <a:xfrm>
            <a:off x="0" y="0"/>
            <a:ext cx="4540332" cy="2677656"/>
          </a:xfrm>
          <a:prstGeom prst="rect">
            <a:avLst/>
          </a:prstGeom>
          <a:solidFill>
            <a:srgbClr val="FF9D23">
              <a:alpha val="21176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Sassoon Infant Std" panose="020B0503020103030203" pitchFamily="34" charset="0"/>
              </a:rPr>
              <a:t>English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Noun, adjective, verb, adverb, pronoun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Fiction and non-fiction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Features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Past tense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Perspective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Third person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Inverted commas, speech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Punctuation, commas, exclamation mark, question mark, full stop.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CB49FE-8D2E-D31B-6219-9133F3E4F205}"/>
              </a:ext>
            </a:extLst>
          </p:cNvPr>
          <p:cNvSpPr txBox="1"/>
          <p:nvPr/>
        </p:nvSpPr>
        <p:spPr>
          <a:xfrm>
            <a:off x="0" y="2984930"/>
            <a:ext cx="4540332" cy="2585323"/>
          </a:xfrm>
          <a:prstGeom prst="rect">
            <a:avLst/>
          </a:prstGeom>
          <a:solidFill>
            <a:srgbClr val="E7F4FF"/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 err="1">
                <a:latin typeface="Sassoon Infant Std" panose="020B0503020103030203" pitchFamily="34" charset="0"/>
              </a:rPr>
              <a:t>Maths</a:t>
            </a:r>
            <a:endParaRPr lang="en-US" sz="2000" b="1" u="sng" dirty="0">
              <a:latin typeface="Sassoon Infant Std" panose="020B0503020103030203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Digit, number, place value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Ones, hundreds, tens, Decimal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Number line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Compare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Strategy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Problem solve, reason (APE)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Add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Subtract</a:t>
            </a:r>
          </a:p>
          <a:p>
            <a:pPr marL="285750" indent="-285750">
              <a:buFontTx/>
              <a:buChar char="-"/>
            </a:pPr>
            <a:endParaRPr lang="en-US" sz="1400" dirty="0">
              <a:latin typeface="Sassoon Infant Std" panose="020B0503020103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2ED5C2-2D6E-E430-1510-09FF889EEF17}"/>
              </a:ext>
            </a:extLst>
          </p:cNvPr>
          <p:cNvSpPr txBox="1"/>
          <p:nvPr/>
        </p:nvSpPr>
        <p:spPr>
          <a:xfrm>
            <a:off x="0" y="5349895"/>
            <a:ext cx="4540332" cy="1508105"/>
          </a:xfrm>
          <a:prstGeom prst="rect">
            <a:avLst/>
          </a:prstGeom>
          <a:solidFill>
            <a:srgbClr val="E0FFE2"/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Learn together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Respect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Responsibility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Friendship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assoon Infant Std" panose="020B0503020103030203" pitchFamily="34" charset="0"/>
              </a:rPr>
              <a:t>Resolution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99F2F0-F054-8978-6EB8-24066C66426A}"/>
              </a:ext>
            </a:extLst>
          </p:cNvPr>
          <p:cNvSpPr txBox="1"/>
          <p:nvPr/>
        </p:nvSpPr>
        <p:spPr>
          <a:xfrm>
            <a:off x="4821382" y="26008"/>
            <a:ext cx="4045525" cy="1877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Science</a:t>
            </a: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Sassoon Infant Std"/>
              </a:rPr>
              <a:t>Skeleton</a:t>
            </a:r>
            <a:endParaRPr lang="en-US" sz="1600" dirty="0">
              <a:latin typeface="Sassoon Infant Std" panose="020B0503020103030203" pitchFamily="34" charset="0"/>
            </a:endParaRP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Sassoon Infant Std"/>
              </a:rPr>
              <a:t>Skull, ribcage, femur, </a:t>
            </a:r>
            <a:r>
              <a:rPr lang="en-US" sz="1600" dirty="0" err="1">
                <a:latin typeface="Sassoon Infant Std"/>
              </a:rPr>
              <a:t>pelvis,spine</a:t>
            </a: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Sassoon Infant Std"/>
              </a:rPr>
              <a:t>Mammal, bird, fish, amphibian, reptile</a:t>
            </a:r>
            <a:endParaRPr lang="en-US" sz="1600" dirty="0">
              <a:latin typeface="Sassoon Infant Std" panose="020B0503020103030203" pitchFamily="34" charset="0"/>
            </a:endParaRP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Sassoon Infant Std"/>
              </a:rPr>
              <a:t>Exoskeleton</a:t>
            </a:r>
            <a:endParaRPr lang="en-US" sz="1600" dirty="0">
              <a:latin typeface="Sassoon Infant Std" panose="020B0503020103030203" pitchFamily="34" charset="0"/>
            </a:endParaRP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Sassoon Infant Std"/>
              </a:rPr>
              <a:t>Insect</a:t>
            </a:r>
            <a:endParaRPr lang="en-US" sz="1600" dirty="0">
              <a:latin typeface="Sassoon Infant Std" panose="020B0503020103030203" pitchFamily="34" charset="0"/>
            </a:endParaRP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Sassoon Infant Std"/>
              </a:rPr>
              <a:t>Antennae</a:t>
            </a:r>
            <a:endParaRPr lang="en-US" sz="1600" dirty="0">
              <a:latin typeface="Sassoon Infant Std" panose="020B050302010303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E2F83E-47D4-43BB-FABD-6767473E8F08}"/>
              </a:ext>
            </a:extLst>
          </p:cNvPr>
          <p:cNvSpPr txBox="1"/>
          <p:nvPr/>
        </p:nvSpPr>
        <p:spPr>
          <a:xfrm>
            <a:off x="9005455" y="0"/>
            <a:ext cx="3186545" cy="1446550"/>
          </a:xfrm>
          <a:prstGeom prst="rect">
            <a:avLst/>
          </a:prstGeom>
          <a:solidFill>
            <a:srgbClr val="71C0FF">
              <a:alpha val="29804"/>
            </a:srgbClr>
          </a:solidFill>
        </p:spPr>
        <p:txBody>
          <a:bodyPr wrap="square" numCol="2" rtlCol="0">
            <a:spAutoFit/>
          </a:bodyPr>
          <a:lstStyle/>
          <a:p>
            <a:r>
              <a:rPr lang="en-US" sz="2400" b="1" u="sng" dirty="0">
                <a:latin typeface="Sassoon Infant Std" panose="020B0503020103030203" pitchFamily="34" charset="0"/>
              </a:rPr>
              <a:t>Music</a:t>
            </a:r>
            <a:r>
              <a:rPr lang="en-US" sz="2400" dirty="0">
                <a:latin typeface="Sassoon Infant Std" panose="020B0503020103030203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Harmony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Melody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Tempo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Genre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Rhythm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Compose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Sassoon Infant Std" panose="020B0503020103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54D99-A434-46EC-B85C-C4F710A9BF60}"/>
              </a:ext>
            </a:extLst>
          </p:cNvPr>
          <p:cNvSpPr txBox="1"/>
          <p:nvPr/>
        </p:nvSpPr>
        <p:spPr>
          <a:xfrm>
            <a:off x="9005455" y="1517255"/>
            <a:ext cx="3186545" cy="1631216"/>
          </a:xfrm>
          <a:prstGeom prst="rect">
            <a:avLst/>
          </a:prstGeom>
          <a:solidFill>
            <a:srgbClr val="F1E60B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PE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Teamwork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Effort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Focus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Strategy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Challenge</a:t>
            </a:r>
            <a:endParaRPr lang="en-US" sz="1100" dirty="0">
              <a:latin typeface="Sassoon Infant Std" panose="020B0503020103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40A62-14F7-F3BF-7B2E-980F96848012}"/>
              </a:ext>
            </a:extLst>
          </p:cNvPr>
          <p:cNvSpPr txBox="1"/>
          <p:nvPr/>
        </p:nvSpPr>
        <p:spPr>
          <a:xfrm>
            <a:off x="9005455" y="3200416"/>
            <a:ext cx="3186545" cy="1477328"/>
          </a:xfrm>
          <a:prstGeom prst="rect">
            <a:avLst/>
          </a:prstGeom>
          <a:solidFill>
            <a:srgbClr val="F400FF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Computing</a:t>
            </a:r>
            <a:r>
              <a:rPr lang="en-US" sz="2000" dirty="0">
                <a:latin typeface="Sassoon Infant Std" panose="020B0503020103030203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Programming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Code 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Scratch 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Pixels </a:t>
            </a:r>
          </a:p>
          <a:p>
            <a:pPr marL="285750" indent="-285750">
              <a:buFontTx/>
              <a:buChar char="-"/>
            </a:pPr>
            <a:r>
              <a:rPr lang="en-US" sz="1400" dirty="0" err="1">
                <a:latin typeface="Sassoon Infant Std" panose="020B0503020103030203" pitchFamily="34" charset="0"/>
              </a:rPr>
              <a:t>Optimise</a:t>
            </a:r>
            <a:endParaRPr lang="en-US" sz="1400" dirty="0">
              <a:latin typeface="Sassoon Infant Std" panose="020B0503020103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4A4CEF-211C-C3B5-D13C-4104DB1EBA6A}"/>
              </a:ext>
            </a:extLst>
          </p:cNvPr>
          <p:cNvSpPr txBox="1"/>
          <p:nvPr/>
        </p:nvSpPr>
        <p:spPr>
          <a:xfrm>
            <a:off x="4930305" y="5226784"/>
            <a:ext cx="3685174" cy="1631216"/>
          </a:xfrm>
          <a:prstGeom prst="rect">
            <a:avLst/>
          </a:prstGeom>
          <a:solidFill>
            <a:srgbClr val="FF0003">
              <a:alpha val="16078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Geography 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Rainforest, biome, habitat, climate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Country, continent, border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Tropical, temperate, monsoon, humid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Sassoon Infant Std" panose="020B0503020103030203" pitchFamily="34" charset="0"/>
              </a:rPr>
              <a:t>Species, canopy, deforestation, ecosystem, undergrowth.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D6CDCB6-37E4-3C63-AFFF-1AC622EF63D2}"/>
              </a:ext>
            </a:extLst>
          </p:cNvPr>
          <p:cNvSpPr txBox="1">
            <a:spLocks/>
          </p:cNvSpPr>
          <p:nvPr/>
        </p:nvSpPr>
        <p:spPr>
          <a:xfrm>
            <a:off x="4621362" y="4490707"/>
            <a:ext cx="4303059" cy="3685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Sassoon Infant Std" panose="020B0503020103030203" pitchFamily="34" charset="0"/>
              </a:rPr>
              <a:t>Arctic Wolves and Orangutans Term 1</a:t>
            </a:r>
          </a:p>
        </p:txBody>
      </p:sp>
      <p:pic>
        <p:nvPicPr>
          <p:cNvPr id="16" name="Picture 2" descr="Rainforest | Definition, Plants, Map, &amp; Facts | Britannica">
            <a:extLst>
              <a:ext uri="{FF2B5EF4-FFF2-40B4-BE49-F238E27FC236}">
                <a16:creationId xmlns:a16="http://schemas.microsoft.com/office/drawing/2014/main" id="{81B663B0-9E57-CD60-640F-DB6A0BF70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750" y="2095338"/>
            <a:ext cx="2544282" cy="190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F71B81-E6FD-7031-023A-F31F469C4FA9}"/>
              </a:ext>
            </a:extLst>
          </p:cNvPr>
          <p:cNvSpPr txBox="1"/>
          <p:nvPr/>
        </p:nvSpPr>
        <p:spPr>
          <a:xfrm>
            <a:off x="9005455" y="5349259"/>
            <a:ext cx="3186545" cy="1046440"/>
          </a:xfrm>
          <a:prstGeom prst="rect">
            <a:avLst/>
          </a:prstGeom>
          <a:solidFill>
            <a:srgbClr val="E7F4FF">
              <a:alpha val="1098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Art</a:t>
            </a:r>
          </a:p>
          <a:p>
            <a:pPr marL="342900" indent="-34290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Origami</a:t>
            </a:r>
          </a:p>
          <a:p>
            <a:pPr marL="342900" indent="-34290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Folding</a:t>
            </a:r>
          </a:p>
          <a:p>
            <a:pPr marL="342900" indent="-342900">
              <a:buFontTx/>
              <a:buChar char="-"/>
            </a:pPr>
            <a:r>
              <a:rPr lang="en-US" sz="1400" dirty="0">
                <a:latin typeface="Sassoon Infant Std" panose="020B0503020103030203" pitchFamily="34" charset="0"/>
              </a:rPr>
              <a:t>Crease</a:t>
            </a:r>
          </a:p>
        </p:txBody>
      </p:sp>
    </p:spTree>
    <p:extLst>
      <p:ext uri="{BB962C8B-B14F-4D97-AF65-F5344CB8AC3E}">
        <p14:creationId xmlns:p14="http://schemas.microsoft.com/office/powerpoint/2010/main" val="396049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rm 3 Topic Web" id="{12554D58-C012-1F42-BA80-B5A361A7AB89}" vid="{9E6E3E7B-9A1A-1A47-AE9F-45FC2549F56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8513FB84FD5B46905482098FC0BB52" ma:contentTypeVersion="18" ma:contentTypeDescription="Create a new document." ma:contentTypeScope="" ma:versionID="71de23d96eafed0a8d6c0e13b957720d">
  <xsd:schema xmlns:xsd="http://www.w3.org/2001/XMLSchema" xmlns:xs="http://www.w3.org/2001/XMLSchema" xmlns:p="http://schemas.microsoft.com/office/2006/metadata/properties" xmlns:ns2="60b8db74-e871-444f-9863-37bd1cbb2438" xmlns:ns3="859e476f-6fb8-4f94-81b5-67fb467e7b29" targetNamespace="http://schemas.microsoft.com/office/2006/metadata/properties" ma:root="true" ma:fieldsID="75a683c7e080ebfbb5607e4722712556" ns2:_="" ns3:_="">
    <xsd:import namespace="60b8db74-e871-444f-9863-37bd1cbb2438"/>
    <xsd:import namespace="859e476f-6fb8-4f94-81b5-67fb467e7b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8db74-e871-444f-9863-37bd1cbb2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9459ae-8277-4de3-8c6e-43e837f8a5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e476f-6fb8-4f94-81b5-67fb467e7b2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ecfb6c-9837-482b-8686-2a3ae99ebc30}" ma:internalName="TaxCatchAll" ma:showField="CatchAllData" ma:web="859e476f-6fb8-4f94-81b5-67fb467e7b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b8db74-e871-444f-9863-37bd1cbb2438">
      <Terms xmlns="http://schemas.microsoft.com/office/infopath/2007/PartnerControls"/>
    </lcf76f155ced4ddcb4097134ff3c332f>
    <TaxCatchAll xmlns="859e476f-6fb8-4f94-81b5-67fb467e7b29" xsi:nil="true"/>
  </documentManagement>
</p:properties>
</file>

<file path=customXml/itemProps1.xml><?xml version="1.0" encoding="utf-8"?>
<ds:datastoreItem xmlns:ds="http://schemas.openxmlformats.org/officeDocument/2006/customXml" ds:itemID="{0D5F6992-FE07-4E34-B036-B0233D357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8db74-e871-444f-9863-37bd1cbb2438"/>
    <ds:schemaRef ds:uri="859e476f-6fb8-4f94-81b5-67fb467e7b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44B439-6716-461F-8C07-D286E802E5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557969-7209-4A8D-B0A1-F1BD830A7510}">
  <ds:schemaRefs>
    <ds:schemaRef ds:uri="http://schemas.microsoft.com/office/2006/metadata/properties"/>
    <ds:schemaRef ds:uri="http://schemas.microsoft.com/office/infopath/2007/PartnerControls"/>
    <ds:schemaRef ds:uri="60b8db74-e871-444f-9863-37bd1cbb2438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859e476f-6fb8-4f94-81b5-67fb467e7b29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7316</TotalTime>
  <Words>425</Words>
  <Application>Microsoft Macintosh PowerPoint</Application>
  <PresentationFormat>Widescreen</PresentationFormat>
  <Paragraphs>105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Sassoon Infant Std</vt:lpstr>
      <vt:lpstr>Segoe UI</vt:lpstr>
      <vt:lpstr>Office Theme</vt:lpstr>
      <vt:lpstr>Respecting Rainforests</vt:lpstr>
      <vt:lpstr>Key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Respecting Rainforests</dc:title>
  <dc:creator>Naomi Race</dc:creator>
  <cp:lastModifiedBy>Hayley Allard</cp:lastModifiedBy>
  <cp:revision>52</cp:revision>
  <dcterms:created xsi:type="dcterms:W3CDTF">2023-08-23T10:24:44Z</dcterms:created>
  <dcterms:modified xsi:type="dcterms:W3CDTF">2024-09-05T09:00:50Z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0x010100338513FB84FD5B46905482098FC0BB52</vt:lpwstr>
  </property>
  <property fmtid="{D5CDD505-2E9C-101B-9397-08002B2CF9AE}" pid="3" name="MediaServiceImageTags">
    <vt:lpwstr/>
  </property>
</Properties>
</file>