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93EE"/>
    <a:srgbClr val="E26815"/>
    <a:srgbClr val="9CF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8EBB7D-F3D1-EEFD-9887-3974903FEF34}" v="51" dt="2024-11-28T12:06:41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24"/>
    <p:restoredTop sz="95883"/>
  </p:normalViewPr>
  <p:slideViewPr>
    <p:cSldViewPr snapToGrid="0" snapToObjects="1">
      <p:cViewPr varScale="1">
        <p:scale>
          <a:sx n="110" d="100"/>
          <a:sy n="110" d="100"/>
        </p:scale>
        <p:origin x="1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E9DE2-1C43-1D46-A69C-5343629CF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BA1C1E-F933-2F48-9155-A897FA32E6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A3D72-85BD-CA4A-A250-37BD305F5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A321C-014C-244E-98E3-09B0EBF2F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30F5B-71DF-F449-9676-91DAFCD55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CEB05-1D8E-454E-958F-D0FA7F89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EB833D-53A3-FD4A-B8B8-B6D2F18BC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4AF03-CCBB-9244-BC6E-6A91A7CF0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777BE-8BD9-0140-8F97-F841F140E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6D382-0ABC-8C4D-BD34-9CAACB043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17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2ED2A7-B6B0-0A4D-AF46-D1E808820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63E673-6096-1647-9984-2F5730407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6F33A-87CB-E747-8FC9-466479F0E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AE99F-0EFE-AE4B-902D-2F1A55227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DF231-4FFA-E14F-9686-593496CB0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82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411C8-E53B-9B44-BFDD-1ECFD24D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CFBA8-1F07-CE4F-8917-39E859C68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1E294-73E9-9C4C-B6F9-F881659D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BC38D-54F9-7548-840E-EF7A87472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9715B-1952-C34B-BB0A-AD06BCC87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61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D645-D15D-0E49-B6E4-9FF1A794D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BFC8E-DD8D-C242-A212-73EABECC6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661D5-E3E8-4240-AAEA-746EC3A0D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8F16B-C0C1-4E4E-AE79-17BD2A2B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B510D-A8F2-C14D-82A6-DF436F00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5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F3E32-BD7D-4D4B-B992-EE220DAF5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91326-59C7-574B-B81F-969D428B1A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3DEBB-62E4-7E4D-ACB0-F2B9A5A620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E5AB0-408F-9643-ABCC-00D30EFB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48AF75-6BE1-094A-A373-F3273DD6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C8554-CFD1-7B46-B383-A90D95BF3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7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1FC9C-A1A7-3143-8E87-3EFC41D9B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6043C-74BC-D54F-AB24-97F1C60F6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46F90-4046-DE44-B16F-70D7F42A2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A8D383-67A6-AC41-BEC7-C72A3AD6D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A19B0-0D42-A245-AE6B-DB2852BB36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9B6D91-7DC2-7946-96CF-8334474D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06DB25-5F1B-A442-BCD2-C03B947C9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10B509-EB00-5A4C-8073-B0EAB1535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0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631A2-5AFA-AB45-880F-161C5046F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133C14-7970-FD44-8595-E1B1DF63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E3A62-B562-CD47-809E-CF7588A7D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53D443-F4B7-3D43-80BC-701BC99F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9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972562-54A1-6042-AFFF-BD2C6AF5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4C68F1-7BC1-884D-B9A1-F09620FD9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3928B-C1D6-0140-A6EA-C2E0B8AA8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31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53C3C-53D7-D74C-AEF9-047007830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A3759-7BFC-9744-9EE3-466D3114E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176F89-02B1-444C-AB52-F00CF7868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D1E21-CA1B-FA48-A5B5-DB6E7626F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F1B16-E2E2-5644-9072-2F68DFCDB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CA3F2-DA05-094D-AC1F-BA566F31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9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C92AE-51A6-0949-AD28-09CE957C6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5FACB0-BDF4-0242-BD9A-6FBA42BE0C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80DC94-91E6-8849-BBC7-0443DDAF3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C819DA-CB1D-AA40-8A5A-C876D28AB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0CE07-4A59-D14D-B5FB-C83D7E3BD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4FCD2-875E-C840-AC62-FA766363A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6F60CD-1F03-8049-AB98-D11AFAABF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C8196-1000-6848-AC29-5E7C927CA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70FFA-D129-CF48-8282-B038C498C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1428A-5F76-3F47-85AB-1D55842A5472}" type="datetimeFigureOut">
              <a:rPr lang="en-US" smtClean="0"/>
              <a:t>12/18/24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E735A-5E51-1A47-9A42-FE774A666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D15AA-1514-6E4D-B4D1-2DD571AD8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4E844-DFC8-7440-9883-6658D9747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93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7AE716F-4FC8-7848-88F0-FCB498953B82}"/>
              </a:ext>
            </a:extLst>
          </p:cNvPr>
          <p:cNvSpPr txBox="1"/>
          <p:nvPr/>
        </p:nvSpPr>
        <p:spPr>
          <a:xfrm>
            <a:off x="242462" y="4680193"/>
            <a:ext cx="6047374" cy="1969770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is-IS" sz="1400" b="1" dirty="0">
                <a:latin typeface="Sassoon Infant Std" panose="020B0503020103030203" pitchFamily="34" charset="0"/>
                <a:cs typeface="Century Gothic"/>
              </a:rPr>
              <a:t>Physical Development</a:t>
            </a:r>
          </a:p>
          <a:p>
            <a:pPr lvl="0"/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We will be working on developing our gross and fine motor skills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 err="1">
                <a:latin typeface="Sassoon Infant Std"/>
                <a:cs typeface="Century Gothic"/>
              </a:rPr>
              <a:t>Taking</a:t>
            </a:r>
            <a:r>
              <a:rPr lang="is-IS" sz="1200" dirty="0">
                <a:latin typeface="Sassoon Infant Std"/>
                <a:cs typeface="Century Gothic"/>
              </a:rPr>
              <a:t> part </a:t>
            </a:r>
            <a:r>
              <a:rPr lang="is-IS" sz="1200" dirty="0" err="1">
                <a:latin typeface="Sassoon Infant Std"/>
                <a:cs typeface="Century Gothic"/>
              </a:rPr>
              <a:t>in</a:t>
            </a:r>
            <a:r>
              <a:rPr lang="is-IS" sz="1200" dirty="0">
                <a:latin typeface="Sassoon Infant Std"/>
                <a:cs typeface="Century Gothic"/>
              </a:rPr>
              <a:t> </a:t>
            </a:r>
            <a:r>
              <a:rPr lang="is-IS" sz="1200" dirty="0" err="1">
                <a:latin typeface="Sassoon Infant Std"/>
                <a:cs typeface="Century Gothic"/>
              </a:rPr>
              <a:t>weekly</a:t>
            </a:r>
            <a:r>
              <a:rPr lang="is-IS" sz="1200" dirty="0">
                <a:latin typeface="Sassoon Infant Std"/>
                <a:cs typeface="Century Gothic"/>
              </a:rPr>
              <a:t> PE </a:t>
            </a:r>
            <a:r>
              <a:rPr lang="is-IS" sz="1200" dirty="0" err="1">
                <a:latin typeface="Sassoon Infant Std"/>
                <a:cs typeface="Century Gothic"/>
              </a:rPr>
              <a:t>lessons</a:t>
            </a:r>
            <a:r>
              <a:rPr lang="is-IS" sz="1200" dirty="0">
                <a:latin typeface="Sassoon Infant Std"/>
                <a:cs typeface="Century Gothic"/>
              </a:rPr>
              <a:t> </a:t>
            </a:r>
            <a:r>
              <a:rPr lang="is-IS" sz="1200" dirty="0" err="1">
                <a:latin typeface="Sassoon Infant Std"/>
                <a:cs typeface="Century Gothic"/>
              </a:rPr>
              <a:t>to</a:t>
            </a:r>
            <a:r>
              <a:rPr lang="is-IS" sz="1200" dirty="0">
                <a:latin typeface="Sassoon Infant Std"/>
                <a:cs typeface="Century Gothic"/>
              </a:rPr>
              <a:t> </a:t>
            </a:r>
            <a:r>
              <a:rPr lang="is-IS" sz="1200" dirty="0" err="1">
                <a:latin typeface="Sassoon Infant Std"/>
                <a:cs typeface="Century Gothic"/>
              </a:rPr>
              <a:t>develop</a:t>
            </a:r>
            <a:r>
              <a:rPr lang="is-IS" sz="1200" dirty="0">
                <a:latin typeface="Sassoon Infant Std"/>
                <a:cs typeface="Century Gothic"/>
              </a:rPr>
              <a:t> a </a:t>
            </a:r>
            <a:r>
              <a:rPr lang="is-IS" sz="1200" dirty="0" err="1">
                <a:latin typeface="Sassoon Infant Std"/>
                <a:cs typeface="Century Gothic"/>
              </a:rPr>
              <a:t>range</a:t>
            </a:r>
            <a:r>
              <a:rPr lang="is-IS" sz="1200" dirty="0">
                <a:latin typeface="Sassoon Infant Std"/>
                <a:cs typeface="Century Gothic"/>
              </a:rPr>
              <a:t> of </a:t>
            </a:r>
            <a:r>
              <a:rPr lang="is-IS" sz="1200" dirty="0" err="1">
                <a:latin typeface="Sassoon Infant Std"/>
                <a:cs typeface="Century Gothic"/>
              </a:rPr>
              <a:t>movments</a:t>
            </a:r>
            <a:r>
              <a:rPr lang="is-IS" sz="1200" dirty="0">
                <a:latin typeface="Sassoon Infant Std"/>
                <a:cs typeface="Century Gothic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Building and constructing within our small world play. 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Learning to run, jump, climb stairs and climb independently on a climbing frame.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Starting to help dress ourselves.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Exploring different tools safetly.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 err="1">
                <a:latin typeface="Sassoon Infant Std"/>
                <a:cs typeface="Century Gothic"/>
              </a:rPr>
              <a:t>Taking</a:t>
            </a:r>
            <a:r>
              <a:rPr lang="is-IS" sz="1200" dirty="0">
                <a:latin typeface="Sassoon Infant Std"/>
                <a:cs typeface="Century Gothic"/>
              </a:rPr>
              <a:t> part </a:t>
            </a:r>
            <a:r>
              <a:rPr lang="is-IS" sz="1200" dirty="0" err="1">
                <a:latin typeface="Sassoon Infant Std"/>
                <a:cs typeface="Century Gothic"/>
              </a:rPr>
              <a:t>in</a:t>
            </a:r>
            <a:r>
              <a:rPr lang="is-IS" sz="1200" dirty="0">
                <a:latin typeface="Sassoon Infant Std"/>
                <a:cs typeface="Century Gothic"/>
              </a:rPr>
              <a:t> </a:t>
            </a:r>
            <a:r>
              <a:rPr lang="is-IS" sz="1200" dirty="0" err="1">
                <a:latin typeface="Sassoon Infant Std"/>
                <a:cs typeface="Century Gothic"/>
              </a:rPr>
              <a:t>weekly</a:t>
            </a:r>
            <a:r>
              <a:rPr lang="is-IS" sz="1200" dirty="0">
                <a:latin typeface="Sassoon Infant Std"/>
                <a:cs typeface="Century Gothic"/>
              </a:rPr>
              <a:t> '</a:t>
            </a:r>
            <a:r>
              <a:rPr lang="is-IS" sz="1200" dirty="0" err="1">
                <a:latin typeface="Sassoon Infant Std"/>
                <a:cs typeface="Century Gothic"/>
              </a:rPr>
              <a:t>Write</a:t>
            </a:r>
            <a:r>
              <a:rPr lang="is-IS" sz="1200" dirty="0">
                <a:latin typeface="Sassoon Infant Std"/>
                <a:cs typeface="Century Gothic"/>
              </a:rPr>
              <a:t> </a:t>
            </a:r>
            <a:r>
              <a:rPr lang="is-IS" sz="1200" dirty="0" err="1">
                <a:latin typeface="Sassoon Infant Std"/>
                <a:cs typeface="Century Gothic"/>
              </a:rPr>
              <a:t>Stuff</a:t>
            </a:r>
            <a:r>
              <a:rPr lang="is-IS" sz="1200" dirty="0">
                <a:latin typeface="Sassoon Infant Std"/>
                <a:cs typeface="Century Gothic"/>
              </a:rPr>
              <a:t>' </a:t>
            </a:r>
            <a:r>
              <a:rPr lang="is-IS" sz="1200" dirty="0" err="1">
                <a:latin typeface="Sassoon Infant Std"/>
                <a:cs typeface="Century Gothic"/>
              </a:rPr>
              <a:t>and</a:t>
            </a:r>
            <a:r>
              <a:rPr lang="is-IS" sz="1200" dirty="0">
                <a:latin typeface="Sassoon Infant Std"/>
                <a:cs typeface="Century Gothic"/>
              </a:rPr>
              <a:t> </a:t>
            </a:r>
            <a:r>
              <a:rPr lang="is-IS" sz="1200" dirty="0" err="1">
                <a:latin typeface="Sassoon Infant Std"/>
                <a:cs typeface="Century Gothic"/>
              </a:rPr>
              <a:t>dough</a:t>
            </a:r>
            <a:r>
              <a:rPr lang="is-IS" sz="1200" dirty="0">
                <a:latin typeface="Sassoon Infant Std"/>
                <a:cs typeface="Century Gothic"/>
              </a:rPr>
              <a:t> </a:t>
            </a:r>
            <a:r>
              <a:rPr lang="is-IS" sz="1200" dirty="0" err="1">
                <a:latin typeface="Sassoon Infant Std"/>
                <a:cs typeface="Century Gothic"/>
              </a:rPr>
              <a:t>disco</a:t>
            </a:r>
            <a:r>
              <a:rPr lang="is-IS" sz="1200" dirty="0">
                <a:latin typeface="Sassoon Infant Std"/>
                <a:cs typeface="Century Gothic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Working towards tripod grip when holding pencils.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Riding a bike confidently with peddles.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BACB2-0951-BB42-81F1-6FCADFBF4184}"/>
              </a:ext>
            </a:extLst>
          </p:cNvPr>
          <p:cNvSpPr txBox="1"/>
          <p:nvPr/>
        </p:nvSpPr>
        <p:spPr>
          <a:xfrm>
            <a:off x="228043" y="121069"/>
            <a:ext cx="3411269" cy="2339102"/>
          </a:xfrm>
          <a:prstGeom prst="rect">
            <a:avLst/>
          </a:prstGeom>
          <a:ln w="38100">
            <a:solidFill>
              <a:srgbClr val="92D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1400" b="1" dirty="0">
                <a:latin typeface="Sassoon Infant Std" panose="020B0503020103030203" pitchFamily="34" charset="0"/>
                <a:cs typeface="Century Gothic"/>
              </a:rPr>
              <a:t>Literacy</a:t>
            </a:r>
            <a:r>
              <a:rPr lang="is-IS" sz="1400" dirty="0">
                <a:latin typeface="Sassoon Infant Std" panose="020B0503020103030203" pitchFamily="34" charset="0"/>
                <a:cs typeface="Century Gothic"/>
              </a:rPr>
              <a:t> </a:t>
            </a:r>
          </a:p>
          <a:p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In literacy we will be exploring a range of traditional story texts including: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The Three Billy Goats Gruff.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The Three Little Pigs.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The Gingerbread Man.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Jack and the Bean Stalk.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The Ugly Duckling.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The Very Hungry Caterpillar.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Winter and Spring Poetry basket.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The Tiny Seed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The Sunflower Seed (Lifecycle of a seed)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676539-C56B-F347-94B9-C1F9C8C924A5}"/>
              </a:ext>
            </a:extLst>
          </p:cNvPr>
          <p:cNvSpPr txBox="1"/>
          <p:nvPr/>
        </p:nvSpPr>
        <p:spPr>
          <a:xfrm>
            <a:off x="7651436" y="130307"/>
            <a:ext cx="3688383" cy="1815882"/>
          </a:xfrm>
          <a:prstGeom prst="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1400" b="1" dirty="0">
                <a:latin typeface="Sassoon Infant Std" panose="020B0503020103030203" pitchFamily="34" charset="0"/>
                <a:cs typeface="Century Gothic"/>
              </a:rPr>
              <a:t>Maths</a:t>
            </a:r>
          </a:p>
          <a:p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In Maths we will be learning to</a:t>
            </a:r>
            <a:r>
              <a:rPr lang="is-IS" sz="1400" dirty="0">
                <a:latin typeface="Sassoon Infant Std" panose="020B0503020103030203" pitchFamily="34" charset="0"/>
                <a:cs typeface="Century Gothic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Order objects in accordance of size.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Continue repeated patterns.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Sequencing timelines through stories.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Recite numbers from 1-10.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Investigate capacity.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Learn mathematical language.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Become confident with recognising numbers 1-5.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910D4A-B35A-9A4E-B79C-A31EFF83250F}"/>
              </a:ext>
            </a:extLst>
          </p:cNvPr>
          <p:cNvSpPr txBox="1"/>
          <p:nvPr/>
        </p:nvSpPr>
        <p:spPr>
          <a:xfrm>
            <a:off x="242462" y="2830283"/>
            <a:ext cx="2865398" cy="1631216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1400" b="1" dirty="0">
                <a:latin typeface="Sassoon Infant Std" panose="020B0503020103030203" pitchFamily="34" charset="0"/>
                <a:cs typeface="Century Gothic"/>
              </a:rPr>
              <a:t>Communication and Language:</a:t>
            </a:r>
          </a:p>
          <a:p>
            <a:r>
              <a:rPr lang="is-IS" sz="1400" dirty="0">
                <a:latin typeface="Sassoon Infant Std" panose="020B0503020103030203" pitchFamily="34" charset="0"/>
                <a:cs typeface="Century Gothic"/>
              </a:rPr>
              <a:t>W</a:t>
            </a: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Listening to others in small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Listening to stories and extending our vocabulary and comprehension.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Understanding simple questions.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Taking part in Phase 1 phonics.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Using story language to enhance play.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80619B3-CD7D-B54F-88A1-E223D13B0622}"/>
              </a:ext>
            </a:extLst>
          </p:cNvPr>
          <p:cNvSpPr txBox="1"/>
          <p:nvPr/>
        </p:nvSpPr>
        <p:spPr>
          <a:xfrm>
            <a:off x="3799875" y="130307"/>
            <a:ext cx="3688383" cy="1815882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1400" b="1" dirty="0">
                <a:latin typeface="Sassoon Infant Std" panose="020B0503020103030203" pitchFamily="34" charset="0"/>
                <a:cs typeface="Century Gothic"/>
              </a:rPr>
              <a:t>Personal, Social and Emotional Development</a:t>
            </a:r>
          </a:p>
          <a:p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We will be:</a:t>
            </a:r>
            <a:endParaRPr lang="is-IS" sz="1050" dirty="0">
              <a:latin typeface="Sassoon Infant Std" panose="020B0503020103030203" pitchFamily="34" charset="0"/>
              <a:cs typeface="Century Gothic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Developing play and sharing skills with others.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Understanding why rules are important to keep us safe.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Beginning to start to resolve conflict indepenednetly.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Becoming more aware of our own emotions and feelings by relating to characters feelings in stories.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005A44-75BD-084E-A2D9-B8FFCFBD9578}"/>
              </a:ext>
            </a:extLst>
          </p:cNvPr>
          <p:cNvSpPr txBox="1"/>
          <p:nvPr/>
        </p:nvSpPr>
        <p:spPr>
          <a:xfrm>
            <a:off x="6448302" y="4680193"/>
            <a:ext cx="5333840" cy="1600438"/>
          </a:xfrm>
          <a:prstGeom prst="rect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1400" b="1" dirty="0">
                <a:latin typeface="Sassoon Infant Std" panose="020B0503020103030203" pitchFamily="34" charset="0"/>
                <a:cs typeface="Century Gothic"/>
              </a:rPr>
              <a:t>Expressive Arts and Design</a:t>
            </a:r>
          </a:p>
          <a:p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We will be: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Continuing to learn to take part in action songs and rhymes.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Developing role play scenarios with story characters.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Exploring a rage of instuments and sounds.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Exploring different materials and their properties.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Exploring a range of mark making tools and media.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Manipulating different materials for purpose.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8152A-1935-D547-8FF7-BC66A0C08496}"/>
              </a:ext>
            </a:extLst>
          </p:cNvPr>
          <p:cNvSpPr txBox="1"/>
          <p:nvPr/>
        </p:nvSpPr>
        <p:spPr>
          <a:xfrm>
            <a:off x="3232572" y="3905388"/>
            <a:ext cx="4418864" cy="677108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s-IS" sz="1400" dirty="0">
                <a:latin typeface="Sassoon Infant Std" panose="020B0503020103030203" pitchFamily="34" charset="0"/>
                <a:cs typeface="Century Gothic"/>
              </a:rPr>
              <a:t>The </a:t>
            </a:r>
            <a:r>
              <a:rPr lang="is-IS" sz="1400" b="1" dirty="0">
                <a:latin typeface="Sassoon Infant Std" panose="020B0503020103030203" pitchFamily="34" charset="0"/>
                <a:cs typeface="Century Gothic"/>
              </a:rPr>
              <a:t>Learn Together</a:t>
            </a:r>
            <a:r>
              <a:rPr lang="is-IS" sz="1200" b="1" dirty="0">
                <a:latin typeface="Sassoon Infant Std" panose="020B0503020103030203" pitchFamily="34" charset="0"/>
                <a:cs typeface="Century Gothic"/>
              </a:rPr>
              <a:t> </a:t>
            </a: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strands we will be focusing on are:</a:t>
            </a:r>
          </a:p>
          <a:p>
            <a:pPr algn="ctr"/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Belief systems &amp; Ethics and Environment. </a:t>
            </a:r>
          </a:p>
          <a:p>
            <a:pPr algn="ctr"/>
            <a:r>
              <a:rPr lang="is-IS" sz="1200" b="1" dirty="0">
                <a:latin typeface="Sassoon Infant Std" panose="020B0503020103030203" pitchFamily="34" charset="0"/>
                <a:cs typeface="Century Gothic"/>
              </a:rPr>
              <a:t>JIGSAW</a:t>
            </a: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 focuses: ‘Dreams and Goals‘ and ‘Healthy Me‘.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24760C-284C-9B4F-861F-A952F0B0381C}"/>
              </a:ext>
            </a:extLst>
          </p:cNvPr>
          <p:cNvSpPr txBox="1"/>
          <p:nvPr/>
        </p:nvSpPr>
        <p:spPr>
          <a:xfrm>
            <a:off x="7834934" y="2222892"/>
            <a:ext cx="3659546" cy="2339102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s-IS" sz="1400" b="1" dirty="0">
                <a:latin typeface="Sassoon Infant Std" panose="020B0503020103030203" pitchFamily="34" charset="0"/>
                <a:cs typeface="Century Gothic"/>
              </a:rPr>
              <a:t>Understanding of the World</a:t>
            </a:r>
          </a:p>
          <a:p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We will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Growing an awarness of our own families, surroundings and homes.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Exploring different materials indoors and outdoors.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Continuing to developing positive attitudes about differences between people through a selection of traditional tales.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Understand changes overtime such as growth and decay.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s-IS" sz="1200" dirty="0">
                <a:latin typeface="Sassoon Infant Std" panose="020B0503020103030203" pitchFamily="34" charset="0"/>
                <a:cs typeface="Century Gothic"/>
              </a:rPr>
              <a:t>Understand the process of simple life cycles.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s-IS" sz="1200" dirty="0">
              <a:latin typeface="Sassoon Infant Std" panose="020B0503020103030203" pitchFamily="34" charset="0"/>
              <a:cs typeface="Century Gothic"/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4239AF37-8E0F-8E47-8010-763F79E94EFC}"/>
              </a:ext>
            </a:extLst>
          </p:cNvPr>
          <p:cNvSpPr/>
          <p:nvPr/>
        </p:nvSpPr>
        <p:spPr>
          <a:xfrm>
            <a:off x="3924679" y="2036439"/>
            <a:ext cx="3411269" cy="1832346"/>
          </a:xfrm>
          <a:prstGeom prst="roundRect">
            <a:avLst/>
          </a:prstGeom>
          <a:solidFill>
            <a:srgbClr val="EF93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Sassoon Infant Std" panose="020B0503020103030203" pitchFamily="34" charset="0"/>
              </a:rPr>
              <a:t>Term 3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Sassoon Infant Std" panose="020B0503020103030203" pitchFamily="34" charset="0"/>
              </a:rPr>
              <a:t>Terrific Tales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Sassoon Infant Std" panose="020B0503020103030203" pitchFamily="34" charset="0"/>
              </a:rPr>
              <a:t>We will be learning about traditional tales. 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Sassoon Infant Std" panose="020B0503020103030203" pitchFamily="34" charset="0"/>
              </a:rPr>
              <a:t>Term 4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Sassoon Infant Std" panose="020B0503020103030203" pitchFamily="34" charset="0"/>
              </a:rPr>
              <a:t>What’s at the bottom of the garden?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Sassoon Infant Std" panose="020B0503020103030203" pitchFamily="34" charset="0"/>
              </a:rPr>
              <a:t>We will be learning about life cycles, planting and growing seeds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836DD2-655A-B001-ED9B-D068DC8AB014}"/>
              </a:ext>
            </a:extLst>
          </p:cNvPr>
          <p:cNvSpPr txBox="1"/>
          <p:nvPr/>
        </p:nvSpPr>
        <p:spPr>
          <a:xfrm>
            <a:off x="6289836" y="6398082"/>
            <a:ext cx="56204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i="1" dirty="0">
                <a:highlight>
                  <a:srgbClr val="FFFF00"/>
                </a:highlight>
                <a:latin typeface="Sassoon Infant Std" panose="020B0503020103030203" pitchFamily="34" charset="0"/>
              </a:rPr>
              <a:t>* New children starting in January- time spent learning routines and classroom expectations.</a:t>
            </a:r>
          </a:p>
        </p:txBody>
      </p:sp>
    </p:spTree>
    <p:extLst>
      <p:ext uri="{BB962C8B-B14F-4D97-AF65-F5344CB8AC3E}">
        <p14:creationId xmlns:p14="http://schemas.microsoft.com/office/powerpoint/2010/main" val="197258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1D07E9-2059-2541-A401-17F2882100A9}"/>
              </a:ext>
            </a:extLst>
          </p:cNvPr>
          <p:cNvSpPr txBox="1"/>
          <p:nvPr/>
        </p:nvSpPr>
        <p:spPr>
          <a:xfrm>
            <a:off x="4435032" y="308580"/>
            <a:ext cx="4456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B050"/>
                </a:solidFill>
                <a:latin typeface="Sassoon Infant Std" panose="020B0503020103030203" pitchFamily="34" charset="0"/>
              </a:rPr>
              <a:t>Key Vocabulary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274404-1D44-DD4B-9490-AAD77367D859}"/>
              </a:ext>
            </a:extLst>
          </p:cNvPr>
          <p:cNvSpPr txBox="1"/>
          <p:nvPr/>
        </p:nvSpPr>
        <p:spPr>
          <a:xfrm>
            <a:off x="999282" y="1261639"/>
            <a:ext cx="38196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latin typeface="Sassoon Infant Std" panose="020B0503020103030203" pitchFamily="34" charset="0"/>
              </a:rPr>
              <a:t>Term 1</a:t>
            </a:r>
          </a:p>
          <a:p>
            <a:pPr algn="ctr"/>
            <a:endParaRPr lang="en-US" sz="2400" u="sng" dirty="0"/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Characters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Beginning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Middle </a:t>
            </a:r>
            <a:r>
              <a:rPr lang="en-US" u="sng" dirty="0">
                <a:latin typeface="Sassoon Infant Std" panose="020B0503020103030203" pitchFamily="34" charset="0"/>
              </a:rPr>
              <a:t> 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End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Author 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Front cover 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Next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Before 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After </a:t>
            </a:r>
          </a:p>
          <a:p>
            <a:endParaRPr lang="en-US" sz="1400" dirty="0">
              <a:latin typeface="Sassoon Infant Std" panose="020B050302010303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2C830-BD4D-654B-8802-B6A0D1093EAF}"/>
              </a:ext>
            </a:extLst>
          </p:cNvPr>
          <p:cNvSpPr txBox="1"/>
          <p:nvPr/>
        </p:nvSpPr>
        <p:spPr>
          <a:xfrm>
            <a:off x="7373074" y="1261639"/>
            <a:ext cx="256958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>
                <a:latin typeface="Sassoon Infant Std" panose="020B0503020103030203" pitchFamily="34" charset="0"/>
              </a:rPr>
              <a:t>Term 2</a:t>
            </a:r>
          </a:p>
          <a:p>
            <a:pPr algn="ctr"/>
            <a:endParaRPr lang="en-US" sz="2000" u="sng" dirty="0">
              <a:latin typeface="Sassoon Infant Std" panose="020B0503020103030203" pitchFamily="34" charset="0"/>
            </a:endParaRP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Growth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Bigger 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Lifecycle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Seed 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Plant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Tadpole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Frog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Caterpillar 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Butterfly</a:t>
            </a:r>
          </a:p>
          <a:p>
            <a:pPr algn="ctr"/>
            <a:r>
              <a:rPr lang="en-US" dirty="0">
                <a:latin typeface="Sassoon Infant Std" panose="020B0503020103030203" pitchFamily="34" charset="0"/>
              </a:rPr>
              <a:t> </a:t>
            </a:r>
          </a:p>
          <a:p>
            <a:pPr algn="ctr"/>
            <a:endParaRPr lang="en-US" dirty="0">
              <a:latin typeface="Sassoon Infant Std" panose="020B0503020103030203" pitchFamily="34" charset="0"/>
            </a:endParaRPr>
          </a:p>
          <a:p>
            <a:pPr algn="ctr"/>
            <a:endParaRPr lang="en-US" dirty="0">
              <a:latin typeface="Sassoon Infant Std" panose="020B0503020103030203" pitchFamily="34" charset="0"/>
            </a:endParaRPr>
          </a:p>
          <a:p>
            <a:pPr algn="ctr"/>
            <a:endParaRPr lang="en-US" u="sng" dirty="0">
              <a:latin typeface="Sassoon Infant Std" panose="020B0503020103030203" pitchFamily="34" charset="0"/>
            </a:endParaRPr>
          </a:p>
          <a:p>
            <a:pPr algn="ctr"/>
            <a:endParaRPr lang="en-US" u="sng" dirty="0">
              <a:latin typeface="Sassoon Infant Std" panose="020B0503020103030203" pitchFamily="34" charset="0"/>
            </a:endParaRPr>
          </a:p>
          <a:p>
            <a:endParaRPr lang="en-US" sz="2000" u="sng" dirty="0">
              <a:latin typeface="Sassoon Infant Std" panose="020B0503020103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553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8513FB84FD5B46905482098FC0BB52" ma:contentTypeVersion="18" ma:contentTypeDescription="Create a new document." ma:contentTypeScope="" ma:versionID="71de23d96eafed0a8d6c0e13b957720d">
  <xsd:schema xmlns:xsd="http://www.w3.org/2001/XMLSchema" xmlns:xs="http://www.w3.org/2001/XMLSchema" xmlns:p="http://schemas.microsoft.com/office/2006/metadata/properties" xmlns:ns2="60b8db74-e871-444f-9863-37bd1cbb2438" xmlns:ns3="859e476f-6fb8-4f94-81b5-67fb467e7b29" targetNamespace="http://schemas.microsoft.com/office/2006/metadata/properties" ma:root="true" ma:fieldsID="75a683c7e080ebfbb5607e4722712556" ns2:_="" ns3:_="">
    <xsd:import namespace="60b8db74-e871-444f-9863-37bd1cbb2438"/>
    <xsd:import namespace="859e476f-6fb8-4f94-81b5-67fb467e7b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b8db74-e871-444f-9863-37bd1cbb2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09459ae-8277-4de3-8c6e-43e837f8a5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e476f-6fb8-4f94-81b5-67fb467e7b2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8ecfb6c-9837-482b-8686-2a3ae99ebc30}" ma:internalName="TaxCatchAll" ma:showField="CatchAllData" ma:web="859e476f-6fb8-4f94-81b5-67fb467e7b2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0b8db74-e871-444f-9863-37bd1cbb2438">
      <Terms xmlns="http://schemas.microsoft.com/office/infopath/2007/PartnerControls"/>
    </lcf76f155ced4ddcb4097134ff3c332f>
    <TaxCatchAll xmlns="859e476f-6fb8-4f94-81b5-67fb467e7b29" xsi:nil="true"/>
  </documentManagement>
</p:properties>
</file>

<file path=customXml/itemProps1.xml><?xml version="1.0" encoding="utf-8"?>
<ds:datastoreItem xmlns:ds="http://schemas.openxmlformats.org/officeDocument/2006/customXml" ds:itemID="{02C7DF47-F658-47F8-ACDC-A910570842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b8db74-e871-444f-9863-37bd1cbb2438"/>
    <ds:schemaRef ds:uri="859e476f-6fb8-4f94-81b5-67fb467e7b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53DFF8-4971-4C84-84D2-F1F6CEBF61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2099FA-CB12-4997-9192-C92D78C5351C}">
  <ds:schemaRefs>
    <ds:schemaRef ds:uri="http://purl.org/dc/dcmitype/"/>
    <ds:schemaRef ds:uri="http://schemas.microsoft.com/office/infopath/2007/PartnerControls"/>
    <ds:schemaRef ds:uri="859e476f-6fb8-4f94-81b5-67fb467e7b29"/>
    <ds:schemaRef ds:uri="http://schemas.microsoft.com/office/2006/documentManagement/types"/>
    <ds:schemaRef ds:uri="60b8db74-e871-444f-9863-37bd1cbb2438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1491</TotalTime>
  <Words>517</Words>
  <Application>Microsoft Macintosh PowerPoint</Application>
  <PresentationFormat>Widescreen</PresentationFormat>
  <Paragraphs>95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Sassoon Infant Std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Westwood</dc:creator>
  <cp:lastModifiedBy>Ann-Marie Lukins</cp:lastModifiedBy>
  <cp:revision>42</cp:revision>
  <dcterms:created xsi:type="dcterms:W3CDTF">2020-09-18T06:55:54Z</dcterms:created>
  <dcterms:modified xsi:type="dcterms:W3CDTF">2024-12-18T11:31:03Z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0x010100338513FB84FD5B46905482098FC0BB52</vt:lpwstr>
  </property>
  <property fmtid="{D5CDD505-2E9C-101B-9397-08002B2CF9AE}" pid="3" name="MediaServiceImageTags">
    <vt:lpwstr/>
  </property>
</Properties>
</file>