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7BF7"/>
    <a:srgbClr val="28F8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D2D6AF-8A1E-7E08-2A36-FAA64E171800}" v="136" dt="2024-12-18T15:05:32.5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5859"/>
  </p:normalViewPr>
  <p:slideViewPr>
    <p:cSldViewPr snapToGrid="0">
      <p:cViewPr varScale="1">
        <p:scale>
          <a:sx n="88" d="100"/>
          <a:sy n="88"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y Swire" userId="5b3102c1-aac0-4001-a8ba-ed7b459bee8c" providerId="ADAL" clId="{6E6500B3-B780-4315-A0E8-A6DB848485AF}"/>
    <pc:docChg chg="custSel modSld">
      <pc:chgData name="Katy Swire" userId="5b3102c1-aac0-4001-a8ba-ed7b459bee8c" providerId="ADAL" clId="{6E6500B3-B780-4315-A0E8-A6DB848485AF}" dt="2024-01-02T20:43:15.348" v="368" actId="1038"/>
      <pc:docMkLst>
        <pc:docMk/>
      </pc:docMkLst>
      <pc:sldChg chg="modSp mod">
        <pc:chgData name="Katy Swire" userId="5b3102c1-aac0-4001-a8ba-ed7b459bee8c" providerId="ADAL" clId="{6E6500B3-B780-4315-A0E8-A6DB848485AF}" dt="2024-01-02T20:40:29.161" v="169" actId="1035"/>
        <pc:sldMkLst>
          <pc:docMk/>
          <pc:sldMk cId="482922514" sldId="256"/>
        </pc:sldMkLst>
      </pc:sldChg>
      <pc:sldChg chg="modSp mod">
        <pc:chgData name="Katy Swire" userId="5b3102c1-aac0-4001-a8ba-ed7b459bee8c" providerId="ADAL" clId="{6E6500B3-B780-4315-A0E8-A6DB848485AF}" dt="2024-01-02T20:43:15.348" v="368" actId="1038"/>
        <pc:sldMkLst>
          <pc:docMk/>
          <pc:sldMk cId="755978900" sldId="258"/>
        </pc:sldMkLst>
      </pc:sldChg>
    </pc:docChg>
  </pc:docChgLst>
  <pc:docChgLst>
    <pc:chgData name="Hannah Young" userId="S::hannah.young@parklandset.org.uk::50694d1a-83f0-4d37-9c7e-b0c783c25cef" providerId="AD" clId="Web-{CCA8C94E-2F25-6164-1F3A-9ED8EDA89597}"/>
    <pc:docChg chg="modSld">
      <pc:chgData name="Hannah Young" userId="S::hannah.young@parklandset.org.uk::50694d1a-83f0-4d37-9c7e-b0c783c25cef" providerId="AD" clId="Web-{CCA8C94E-2F25-6164-1F3A-9ED8EDA89597}" dt="2023-12-12T15:42:21.326" v="507" actId="1076"/>
      <pc:docMkLst>
        <pc:docMk/>
      </pc:docMkLst>
      <pc:sldChg chg="modSp">
        <pc:chgData name="Hannah Young" userId="S::hannah.young@parklandset.org.uk::50694d1a-83f0-4d37-9c7e-b0c783c25cef" providerId="AD" clId="Web-{CCA8C94E-2F25-6164-1F3A-9ED8EDA89597}" dt="2023-12-12T14:43:57.663" v="376" actId="20577"/>
        <pc:sldMkLst>
          <pc:docMk/>
          <pc:sldMk cId="482922514" sldId="256"/>
        </pc:sldMkLst>
      </pc:sldChg>
      <pc:sldChg chg="modSp">
        <pc:chgData name="Hannah Young" userId="S::hannah.young@parklandset.org.uk::50694d1a-83f0-4d37-9c7e-b0c783c25cef" providerId="AD" clId="Web-{CCA8C94E-2F25-6164-1F3A-9ED8EDA89597}" dt="2023-12-12T15:42:21.326" v="507" actId="1076"/>
        <pc:sldMkLst>
          <pc:docMk/>
          <pc:sldMk cId="755978900" sldId="258"/>
        </pc:sldMkLst>
      </pc:sldChg>
    </pc:docChg>
  </pc:docChgLst>
  <pc:docChgLst>
    <pc:chgData name="Katy Swire" userId="S::katy.swire@parklandset.org.uk::5b3102c1-aac0-4001-a8ba-ed7b459bee8c" providerId="AD" clId="Web-{A66568F0-8D3E-3533-715E-6784653763AB}"/>
    <pc:docChg chg="modSld">
      <pc:chgData name="Katy Swire" userId="S::katy.swire@parklandset.org.uk::5b3102c1-aac0-4001-a8ba-ed7b459bee8c" providerId="AD" clId="Web-{A66568F0-8D3E-3533-715E-6784653763AB}" dt="2024-01-02T20:37:07.177" v="48" actId="1076"/>
      <pc:docMkLst>
        <pc:docMk/>
      </pc:docMkLst>
      <pc:sldChg chg="modSp">
        <pc:chgData name="Katy Swire" userId="S::katy.swire@parklandset.org.uk::5b3102c1-aac0-4001-a8ba-ed7b459bee8c" providerId="AD" clId="Web-{A66568F0-8D3E-3533-715E-6784653763AB}" dt="2024-01-02T20:37:07.177" v="48" actId="1076"/>
        <pc:sldMkLst>
          <pc:docMk/>
          <pc:sldMk cId="482922514" sldId="256"/>
        </pc:sldMkLst>
      </pc:sldChg>
    </pc:docChg>
  </pc:docChgLst>
  <pc:docChgLst>
    <pc:chgData name="Hannah Young" userId="S::hannah.young@parklandset.org.uk::50694d1a-83f0-4d37-9c7e-b0c783c25cef" providerId="AD" clId="Web-{A315F1DA-4024-AEA9-0EF0-BA996D73182D}"/>
    <pc:docChg chg="modSld">
      <pc:chgData name="Hannah Young" userId="S::hannah.young@parklandset.org.uk::50694d1a-83f0-4d37-9c7e-b0c783c25cef" providerId="AD" clId="Web-{A315F1DA-4024-AEA9-0EF0-BA996D73182D}" dt="2023-12-12T16:02:28.159" v="156" actId="20577"/>
      <pc:docMkLst>
        <pc:docMk/>
      </pc:docMkLst>
      <pc:sldChg chg="modSp">
        <pc:chgData name="Hannah Young" userId="S::hannah.young@parklandset.org.uk::50694d1a-83f0-4d37-9c7e-b0c783c25cef" providerId="AD" clId="Web-{A315F1DA-4024-AEA9-0EF0-BA996D73182D}" dt="2023-12-12T16:00:35.155" v="139" actId="20577"/>
        <pc:sldMkLst>
          <pc:docMk/>
          <pc:sldMk cId="482922514" sldId="256"/>
        </pc:sldMkLst>
      </pc:sldChg>
      <pc:sldChg chg="modSp">
        <pc:chgData name="Hannah Young" userId="S::hannah.young@parklandset.org.uk::50694d1a-83f0-4d37-9c7e-b0c783c25cef" providerId="AD" clId="Web-{A315F1DA-4024-AEA9-0EF0-BA996D73182D}" dt="2023-12-12T16:02:28.159" v="156" actId="20577"/>
        <pc:sldMkLst>
          <pc:docMk/>
          <pc:sldMk cId="755978900" sldId="258"/>
        </pc:sldMkLst>
      </pc:sldChg>
    </pc:docChg>
  </pc:docChgLst>
  <pc:docChgLst>
    <pc:chgData name="Suzanne Sweeney" userId="S::suzanne.sweeney@parklandset.org.uk::a4714f28-c64f-44b6-98b7-45503a5a31da" providerId="AD" clId="Web-{6BD2D6AF-8A1E-7E08-2A36-FAA64E171800}"/>
    <pc:docChg chg="modSld">
      <pc:chgData name="Suzanne Sweeney" userId="S::suzanne.sweeney@parklandset.org.uk::a4714f28-c64f-44b6-98b7-45503a5a31da" providerId="AD" clId="Web-{6BD2D6AF-8A1E-7E08-2A36-FAA64E171800}" dt="2024-12-18T15:05:31.460" v="134" actId="20577"/>
      <pc:docMkLst>
        <pc:docMk/>
      </pc:docMkLst>
      <pc:sldChg chg="modSp">
        <pc:chgData name="Suzanne Sweeney" userId="S::suzanne.sweeney@parklandset.org.uk::a4714f28-c64f-44b6-98b7-45503a5a31da" providerId="AD" clId="Web-{6BD2D6AF-8A1E-7E08-2A36-FAA64E171800}" dt="2024-12-18T15:05:31.460" v="134" actId="20577"/>
        <pc:sldMkLst>
          <pc:docMk/>
          <pc:sldMk cId="482922514" sldId="256"/>
        </pc:sldMkLst>
        <pc:spChg chg="mod">
          <ac:chgData name="Suzanne Sweeney" userId="S::suzanne.sweeney@parklandset.org.uk::a4714f28-c64f-44b6-98b7-45503a5a31da" providerId="AD" clId="Web-{6BD2D6AF-8A1E-7E08-2A36-FAA64E171800}" dt="2024-12-18T15:05:31.460" v="134" actId="20577"/>
          <ac:spMkLst>
            <pc:docMk/>
            <pc:sldMk cId="482922514" sldId="256"/>
            <ac:spMk id="17" creationId="{8E1485D4-7AB8-BD1D-F070-1E757F0C662E}"/>
          </ac:spMkLst>
        </pc:spChg>
      </pc:sldChg>
    </pc:docChg>
  </pc:docChgLst>
  <pc:docChgLst>
    <pc:chgData name="Katy Swire" userId="S::katy.swire@parklandset.org.uk::5b3102c1-aac0-4001-a8ba-ed7b459bee8c" providerId="AD" clId="Web-{5DBE7573-E7A1-9070-3C3B-228E64214C56}"/>
    <pc:docChg chg="modSld">
      <pc:chgData name="Katy Swire" userId="S::katy.swire@parklandset.org.uk::5b3102c1-aac0-4001-a8ba-ed7b459bee8c" providerId="AD" clId="Web-{5DBE7573-E7A1-9070-3C3B-228E64214C56}" dt="2023-12-12T20:51:36.080" v="8" actId="14100"/>
      <pc:docMkLst>
        <pc:docMk/>
      </pc:docMkLst>
      <pc:sldChg chg="modSp">
        <pc:chgData name="Katy Swire" userId="S::katy.swire@parklandset.org.uk::5b3102c1-aac0-4001-a8ba-ed7b459bee8c" providerId="AD" clId="Web-{5DBE7573-E7A1-9070-3C3B-228E64214C56}" dt="2023-12-12T20:51:36.080" v="8" actId="14100"/>
        <pc:sldMkLst>
          <pc:docMk/>
          <pc:sldMk cId="482922514"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E6F6-0C1F-2EC3-E7D6-4337581974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0891D03-20BF-1298-83C9-4442276846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5687D1-621E-BBDF-E939-063AEDBEF235}"/>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5" name="Footer Placeholder 4">
            <a:extLst>
              <a:ext uri="{FF2B5EF4-FFF2-40B4-BE49-F238E27FC236}">
                <a16:creationId xmlns:a16="http://schemas.microsoft.com/office/drawing/2014/main" id="{346AD6BB-C661-F8DC-718B-A87995788C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8AD4AF-4539-533B-192F-95770DA2DC80}"/>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3601224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2CE-0C8D-562D-1A95-E68641D7ED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75D256-3E10-DF1B-CA1E-C5C5A48F98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DEA3A0-0D2B-1BF4-A2DD-0C234F5B3578}"/>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5" name="Footer Placeholder 4">
            <a:extLst>
              <a:ext uri="{FF2B5EF4-FFF2-40B4-BE49-F238E27FC236}">
                <a16:creationId xmlns:a16="http://schemas.microsoft.com/office/drawing/2014/main" id="{9E89C698-C4B3-C6F9-5736-0200803B53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5D696-52E7-C71B-325B-D5073E51300B}"/>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138653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DDDA78-A0B6-3161-E051-7DB37D779A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7DDE6F-D929-C1EC-67E2-3A598EDBEE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26182F-7CAB-FB55-183D-CDBA5D03ECA3}"/>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5" name="Footer Placeholder 4">
            <a:extLst>
              <a:ext uri="{FF2B5EF4-FFF2-40B4-BE49-F238E27FC236}">
                <a16:creationId xmlns:a16="http://schemas.microsoft.com/office/drawing/2014/main" id="{65CB775B-B904-58CA-893B-2294996EF3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44F664-F261-FE94-7352-2F70D9C6E6A6}"/>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380139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FD090-A319-453F-6993-DD89F793AA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30A089-B9B7-CCCC-565D-87CFB11437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6A076C-2DAA-DCE4-1BB6-0B437326B54A}"/>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5" name="Footer Placeholder 4">
            <a:extLst>
              <a:ext uri="{FF2B5EF4-FFF2-40B4-BE49-F238E27FC236}">
                <a16:creationId xmlns:a16="http://schemas.microsoft.com/office/drawing/2014/main" id="{53FA0AA5-7C22-9C0F-A38C-13D97CA235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94EF7B-092C-B6D1-4438-D0466B2CE410}"/>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322083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10F87-667B-7B02-725A-A71812A210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37C31C6-3A44-CB61-98CC-DDE3FC79AA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4E538B-821E-ED49-83BA-B511AE484816}"/>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5" name="Footer Placeholder 4">
            <a:extLst>
              <a:ext uri="{FF2B5EF4-FFF2-40B4-BE49-F238E27FC236}">
                <a16:creationId xmlns:a16="http://schemas.microsoft.com/office/drawing/2014/main" id="{BCF09C9F-1BBC-777E-01BC-040D65A3ED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C455D6-EC3E-482D-D911-52BBDCDE98B9}"/>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82900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A0B9-97B6-4FC7-7155-081DBF979E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F8B218-24D4-6130-D38C-3084095CAC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AF7A15-F0D3-A9DC-DE5E-6E7E86F2CF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E30AB7-61A3-4BCE-D126-CC84277028E1}"/>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6" name="Footer Placeholder 5">
            <a:extLst>
              <a:ext uri="{FF2B5EF4-FFF2-40B4-BE49-F238E27FC236}">
                <a16:creationId xmlns:a16="http://schemas.microsoft.com/office/drawing/2014/main" id="{219C968B-AE92-1181-4448-AA147944CC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45AF45-F982-7A11-0D7F-CF5758436D59}"/>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3948804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BCC66-7BF3-0FBE-D61D-EB78E465BE1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983739-63A9-5030-02EC-DF8C841F9E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AAF22A-E40F-1D0B-4E89-4560F14D21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AF9FE6A-B328-2BEF-23F7-0E3884DB89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2EF585-C282-E798-DBC2-218D4B7128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7C195B-F9F5-1A09-C1A1-23555C46E193}"/>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8" name="Footer Placeholder 7">
            <a:extLst>
              <a:ext uri="{FF2B5EF4-FFF2-40B4-BE49-F238E27FC236}">
                <a16:creationId xmlns:a16="http://schemas.microsoft.com/office/drawing/2014/main" id="{E9AD58ED-9C66-BDFE-4CC7-CA554A7940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BE33FDC-6ADF-BF74-ED8A-BFE0E7F0D332}"/>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2956585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3781F-42AA-A51D-225E-67A6A37C1B6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6C6EC7-EDC1-9E41-C8C0-D9224043BDC6}"/>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4" name="Footer Placeholder 3">
            <a:extLst>
              <a:ext uri="{FF2B5EF4-FFF2-40B4-BE49-F238E27FC236}">
                <a16:creationId xmlns:a16="http://schemas.microsoft.com/office/drawing/2014/main" id="{BF35DC01-F3A0-4153-6BA0-5CB11608BF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AF5B41F-F702-3092-4B21-ACE655298798}"/>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1105629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AA5410-6DC8-294C-2D17-A471E91BEB11}"/>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3" name="Footer Placeholder 2">
            <a:extLst>
              <a:ext uri="{FF2B5EF4-FFF2-40B4-BE49-F238E27FC236}">
                <a16:creationId xmlns:a16="http://schemas.microsoft.com/office/drawing/2014/main" id="{E0DD9BE0-C44E-0AFA-EAA7-788F216B0B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B03D6D-5341-6E79-5818-14964CE840A3}"/>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317064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2641C-EA21-063D-4672-7E95224A10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83F036-8A4E-75CF-2D86-A966E8C493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1C9061-438B-24A6-ACD1-15013C695F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F23C9B-75F0-69F5-D71B-F8D83920DB81}"/>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6" name="Footer Placeholder 5">
            <a:extLst>
              <a:ext uri="{FF2B5EF4-FFF2-40B4-BE49-F238E27FC236}">
                <a16:creationId xmlns:a16="http://schemas.microsoft.com/office/drawing/2014/main" id="{8DDCC3D3-D7AF-0AA5-4473-A4B8F159B7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EABC92-949D-D81A-24C2-08436AFD2A04}"/>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2414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D3C3-F47A-22DC-2D61-2613816EEC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232D75-7892-B233-D81B-DDF713E545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844189-2DD4-5664-714E-ED41AAD4B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0D60D9-9B27-3A71-DA2C-E5E29A8A1790}"/>
              </a:ext>
            </a:extLst>
          </p:cNvPr>
          <p:cNvSpPr>
            <a:spLocks noGrp="1"/>
          </p:cNvSpPr>
          <p:nvPr>
            <p:ph type="dt" sz="half" idx="10"/>
          </p:nvPr>
        </p:nvSpPr>
        <p:spPr/>
        <p:txBody>
          <a:bodyPr/>
          <a:lstStyle/>
          <a:p>
            <a:fld id="{C6AC2DDE-259C-4659-BA79-02BCB0CAABBC}" type="datetimeFigureOut">
              <a:rPr lang="en-GB" smtClean="0"/>
              <a:t>18/12/2024</a:t>
            </a:fld>
            <a:endParaRPr lang="en-GB"/>
          </a:p>
        </p:txBody>
      </p:sp>
      <p:sp>
        <p:nvSpPr>
          <p:cNvPr id="6" name="Footer Placeholder 5">
            <a:extLst>
              <a:ext uri="{FF2B5EF4-FFF2-40B4-BE49-F238E27FC236}">
                <a16:creationId xmlns:a16="http://schemas.microsoft.com/office/drawing/2014/main" id="{1C5415A0-02C6-DDFF-5248-5CE22F1D59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4D44FD-F674-181C-9249-DC1A080D08D2}"/>
              </a:ext>
            </a:extLst>
          </p:cNvPr>
          <p:cNvSpPr>
            <a:spLocks noGrp="1"/>
          </p:cNvSpPr>
          <p:nvPr>
            <p:ph type="sldNum" sz="quarter" idx="12"/>
          </p:nvPr>
        </p:nvSpPr>
        <p:spPr/>
        <p:txBody>
          <a:bodyPr/>
          <a:lstStyle/>
          <a:p>
            <a:fld id="{EC2A0B0B-5E65-4DD2-855F-74CA14C71123}" type="slidenum">
              <a:rPr lang="en-GB" smtClean="0"/>
              <a:t>‹#›</a:t>
            </a:fld>
            <a:endParaRPr lang="en-GB"/>
          </a:p>
        </p:txBody>
      </p:sp>
    </p:spTree>
    <p:extLst>
      <p:ext uri="{BB962C8B-B14F-4D97-AF65-F5344CB8AC3E}">
        <p14:creationId xmlns:p14="http://schemas.microsoft.com/office/powerpoint/2010/main" val="373804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806EEF-A780-2F82-DA42-A81E9E8A35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4C4222-83CB-E597-34E1-811EF2AC2D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467B80-9DE4-01A5-ECEF-3B9FB0BFA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C2DDE-259C-4659-BA79-02BCB0CAABBC}" type="datetimeFigureOut">
              <a:rPr lang="en-GB" smtClean="0"/>
              <a:t>18/12/2024</a:t>
            </a:fld>
            <a:endParaRPr lang="en-GB"/>
          </a:p>
        </p:txBody>
      </p:sp>
      <p:sp>
        <p:nvSpPr>
          <p:cNvPr id="5" name="Footer Placeholder 4">
            <a:extLst>
              <a:ext uri="{FF2B5EF4-FFF2-40B4-BE49-F238E27FC236}">
                <a16:creationId xmlns:a16="http://schemas.microsoft.com/office/drawing/2014/main" id="{C1A2B7DA-236B-3A4B-4930-993D8850BF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F1422A-6295-E834-94F2-048FCAD9ED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A0B0B-5E65-4DD2-855F-74CA14C71123}" type="slidenum">
              <a:rPr lang="en-GB" smtClean="0"/>
              <a:t>‹#›</a:t>
            </a:fld>
            <a:endParaRPr lang="en-GB"/>
          </a:p>
        </p:txBody>
      </p:sp>
    </p:spTree>
    <p:extLst>
      <p:ext uri="{BB962C8B-B14F-4D97-AF65-F5344CB8AC3E}">
        <p14:creationId xmlns:p14="http://schemas.microsoft.com/office/powerpoint/2010/main" val="1573775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2.svg"/><Relationship Id="rId3" Type="http://schemas.openxmlformats.org/officeDocument/2006/relationships/image" Target="../media/image22.svg"/><Relationship Id="rId7" Type="http://schemas.openxmlformats.org/officeDocument/2006/relationships/image" Target="../media/image26.svg"/><Relationship Id="rId12" Type="http://schemas.openxmlformats.org/officeDocument/2006/relationships/image" Target="../media/image31.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5.png"/><Relationship Id="rId11" Type="http://schemas.openxmlformats.org/officeDocument/2006/relationships/image" Target="../media/image30.svg"/><Relationship Id="rId5" Type="http://schemas.openxmlformats.org/officeDocument/2006/relationships/image" Target="../media/image24.svg"/><Relationship Id="rId15" Type="http://schemas.openxmlformats.org/officeDocument/2006/relationships/image" Target="../media/image34.sv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svg"/><Relationship Id="rId14" Type="http://schemas.openxmlformats.org/officeDocument/2006/relationships/image" Target="../media/image3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CED9700-54DC-2D31-D9C5-ACF1FC7377DE}"/>
              </a:ext>
            </a:extLst>
          </p:cNvPr>
          <p:cNvSpPr/>
          <p:nvPr/>
        </p:nvSpPr>
        <p:spPr>
          <a:xfrm>
            <a:off x="79516" y="103715"/>
            <a:ext cx="3819938" cy="3297711"/>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Maths</a:t>
            </a:r>
          </a:p>
          <a:p>
            <a:pPr algn="ctr"/>
            <a:endParaRPr lang="en-GB" sz="1200" b="1" u="sng" dirty="0">
              <a:solidFill>
                <a:schemeClr val="tx1"/>
              </a:solidFill>
              <a:latin typeface="Letter-join Print Plus 1" panose="02000805000000020003" pitchFamily="2" charset="0"/>
            </a:endParaRPr>
          </a:p>
          <a:p>
            <a:pPr algn="ctr"/>
            <a:r>
              <a:rPr lang="en-GB" sz="1200" b="1" u="sng" dirty="0">
                <a:solidFill>
                  <a:schemeClr val="tx1"/>
                </a:solidFill>
                <a:latin typeface="Letter-join Print Plus 1" panose="02000805000000020003" pitchFamily="2" charset="0"/>
              </a:rPr>
              <a:t>Place value within 20</a:t>
            </a:r>
          </a:p>
          <a:p>
            <a:r>
              <a:rPr lang="en-GB" sz="1100" dirty="0">
                <a:solidFill>
                  <a:schemeClr val="tx1"/>
                </a:solidFill>
                <a:latin typeface="Letter-join Print Plus 1" panose="02000805000000020003" pitchFamily="2" charset="0"/>
              </a:rPr>
              <a:t>During this block, we will be teaching the children how to:</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rPr>
              <a:t>Count and write numbers to 20</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cs typeface="Calibri"/>
              </a:rPr>
              <a:t>Count and understand numbers to 20</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cs typeface="Calibri"/>
              </a:rPr>
              <a:t>Compare numbers to 20</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cs typeface="Calibri"/>
              </a:rPr>
              <a:t>Use a number line to 20</a:t>
            </a:r>
          </a:p>
          <a:p>
            <a:pPr marL="171450" indent="-171450">
              <a:buFont typeface="Arial" panose="020B0604020202020204" pitchFamily="34" charset="0"/>
              <a:buChar char="•"/>
            </a:pPr>
            <a:endParaRPr lang="en-GB" sz="1200" dirty="0">
              <a:solidFill>
                <a:schemeClr val="tx1"/>
              </a:solidFill>
              <a:latin typeface="Letter-join Print Plus 1" panose="02000805000000020003" pitchFamily="2" charset="0"/>
              <a:cs typeface="Calibri"/>
            </a:endParaRPr>
          </a:p>
          <a:p>
            <a:pPr marL="171450" indent="-171450">
              <a:buFont typeface="Arial" panose="020B0604020202020204" pitchFamily="34" charset="0"/>
              <a:buChar char="•"/>
            </a:pPr>
            <a:endParaRPr lang="en-GB" sz="1200" dirty="0">
              <a:solidFill>
                <a:schemeClr val="tx1"/>
              </a:solidFill>
              <a:latin typeface="Letter-join Print Plus 1" panose="02000805000000020003" pitchFamily="2" charset="0"/>
            </a:endParaRPr>
          </a:p>
          <a:p>
            <a:pPr algn="ctr"/>
            <a:r>
              <a:rPr lang="en-GB" sz="1200" b="1" u="sng" dirty="0">
                <a:solidFill>
                  <a:schemeClr val="tx1"/>
                </a:solidFill>
                <a:latin typeface="Letter-join Print Plus 1" panose="02000805000000020003" pitchFamily="2" charset="0"/>
              </a:rPr>
              <a:t>Addition and subtraction within 20</a:t>
            </a:r>
          </a:p>
          <a:p>
            <a:r>
              <a:rPr lang="en-GB" sz="1100" dirty="0">
                <a:solidFill>
                  <a:schemeClr val="tx1"/>
                </a:solidFill>
                <a:latin typeface="Letter-join Print Plus 1" panose="02000805000000020003" pitchFamily="2" charset="0"/>
              </a:rPr>
              <a:t>We will also learn to:</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rPr>
              <a:t>Add by counting on within 20</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rPr>
              <a:t>Addition and subtraction within 20</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rPr>
              <a:t>Near doubles</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rPr>
              <a:t>Subtract ones using number bonds</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rPr>
              <a:t>Subtract by finding the difference</a:t>
            </a:r>
          </a:p>
          <a:p>
            <a:endParaRPr lang="en-GB" sz="1200" dirty="0">
              <a:solidFill>
                <a:schemeClr val="tx1"/>
              </a:solidFill>
              <a:latin typeface="Letter-join Print Plus 1" panose="02000805000000020003" pitchFamily="2" charset="0"/>
              <a:cs typeface="Calibri"/>
            </a:endParaRPr>
          </a:p>
          <a:p>
            <a:pPr>
              <a:buFont typeface="Arial" panose="020B0604020202020204" pitchFamily="34" charset="0"/>
            </a:pPr>
            <a:endParaRPr lang="en-GB" sz="1200" dirty="0">
              <a:solidFill>
                <a:schemeClr val="tx1"/>
              </a:solidFill>
              <a:latin typeface="Letter-join Print Plus 1" panose="02000805000000020003" pitchFamily="2" charset="0"/>
              <a:cs typeface="Calibri"/>
            </a:endParaRPr>
          </a:p>
          <a:p>
            <a:pPr>
              <a:buFont typeface="Arial" panose="020B0604020202020204" pitchFamily="34" charset="0"/>
            </a:pPr>
            <a:endParaRPr lang="en-GB" sz="1200" dirty="0">
              <a:solidFill>
                <a:schemeClr val="tx1"/>
              </a:solidFill>
              <a:latin typeface="Letter-join Print Plus 1" panose="02000805000000020003" pitchFamily="2" charset="0"/>
              <a:cs typeface="Calibri"/>
            </a:endParaRPr>
          </a:p>
          <a:p>
            <a:endParaRPr lang="en-GB" dirty="0">
              <a:solidFill>
                <a:schemeClr val="tx1"/>
              </a:solidFill>
              <a:latin typeface="Letter-join Print Plus 1" panose="02000805000000020003" pitchFamily="2" charset="0"/>
              <a:cs typeface="Calibri" panose="020F0502020204030204"/>
            </a:endParaRPr>
          </a:p>
        </p:txBody>
      </p:sp>
      <p:sp>
        <p:nvSpPr>
          <p:cNvPr id="7" name="Rectangle 6">
            <a:extLst>
              <a:ext uri="{FF2B5EF4-FFF2-40B4-BE49-F238E27FC236}">
                <a16:creationId xmlns:a16="http://schemas.microsoft.com/office/drawing/2014/main" id="{1E1F7D39-10B6-E928-E640-179127B3EFC1}"/>
              </a:ext>
            </a:extLst>
          </p:cNvPr>
          <p:cNvSpPr/>
          <p:nvPr/>
        </p:nvSpPr>
        <p:spPr>
          <a:xfrm>
            <a:off x="4000503" y="89604"/>
            <a:ext cx="4018716" cy="1966537"/>
          </a:xfrm>
          <a:prstGeom prst="rect">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Science</a:t>
            </a:r>
          </a:p>
          <a:p>
            <a:pPr algn="ctr"/>
            <a:r>
              <a:rPr lang="en-GB" sz="1200" b="1" u="sng" dirty="0">
                <a:solidFill>
                  <a:schemeClr val="tx1"/>
                </a:solidFill>
                <a:latin typeface="Letter-join Print Plus 1" panose="02000805000000020003" pitchFamily="2" charset="0"/>
              </a:rPr>
              <a:t>Animals</a:t>
            </a:r>
            <a:endParaRPr lang="en-GB" sz="1200" b="1" u="sng" dirty="0">
              <a:solidFill>
                <a:schemeClr val="tx1"/>
              </a:solidFill>
              <a:latin typeface="Letter-join Print Plus 1" panose="02000805000000020003" pitchFamily="2" charset="0"/>
              <a:cs typeface="Calibri"/>
            </a:endParaRPr>
          </a:p>
          <a:p>
            <a:r>
              <a:rPr lang="en-GB" sz="1000" dirty="0">
                <a:solidFill>
                  <a:schemeClr val="tx1"/>
                </a:solidFill>
                <a:latin typeface="Letter-join Print Plus 1" panose="02000805000000020003" pitchFamily="2" charset="0"/>
              </a:rPr>
              <a:t>In Science we will be learning:</a:t>
            </a:r>
          </a:p>
          <a:p>
            <a:pPr marL="171450" indent="-171450">
              <a:buFont typeface="Arial" panose="020B0604020202020204" pitchFamily="34" charset="0"/>
              <a:buChar char="•"/>
            </a:pPr>
            <a:r>
              <a:rPr lang="en-GB" sz="1100" dirty="0">
                <a:solidFill>
                  <a:schemeClr val="tx1"/>
                </a:solidFill>
                <a:latin typeface="Letter-join Print Plus 1" panose="02000805000000020003" pitchFamily="2" charset="0"/>
              </a:rPr>
              <a:t>To identify and name a range of common animals.</a:t>
            </a:r>
          </a:p>
          <a:p>
            <a:pPr marL="171450" indent="-171450">
              <a:buFont typeface="Arial" panose="020B0604020202020204" pitchFamily="34" charset="0"/>
              <a:buChar char="•"/>
            </a:pPr>
            <a:r>
              <a:rPr lang="en-GB" sz="1100" dirty="0">
                <a:solidFill>
                  <a:schemeClr val="tx1"/>
                </a:solidFill>
                <a:latin typeface="Letter-join Print Plus 1"/>
              </a:rPr>
              <a:t>To identify and name the characteristics of fish, amphibians, reptiles, birds and mammals. </a:t>
            </a:r>
            <a:endParaRPr lang="en-GB" sz="1100" dirty="0">
              <a:solidFill>
                <a:schemeClr val="tx1"/>
              </a:solidFill>
              <a:latin typeface="Letter-join Print Plus 1" panose="02000805000000020003" pitchFamily="2" charset="0"/>
            </a:endParaRPr>
          </a:p>
          <a:p>
            <a:pPr marL="171450" indent="-171450">
              <a:buFont typeface="Arial" panose="020B0604020202020204" pitchFamily="34" charset="0"/>
              <a:buChar char="•"/>
            </a:pPr>
            <a:r>
              <a:rPr lang="en-GB" sz="1100" dirty="0">
                <a:solidFill>
                  <a:schemeClr val="tx1"/>
                </a:solidFill>
                <a:latin typeface="Letter-join Print Plus 1"/>
              </a:rPr>
              <a:t>Which animals are carnivores, herbivores or omnivores.</a:t>
            </a:r>
            <a:endParaRPr lang="en-GB" sz="1100" dirty="0">
              <a:solidFill>
                <a:schemeClr val="tx1"/>
              </a:solidFill>
              <a:latin typeface="Letter-join Print Plus 1" panose="02000805000000020003" pitchFamily="2" charset="0"/>
            </a:endParaRPr>
          </a:p>
          <a:p>
            <a:endParaRPr lang="en-GB" sz="1000" dirty="0">
              <a:solidFill>
                <a:schemeClr val="tx1"/>
              </a:solidFill>
              <a:latin typeface="Letter-join Print Plus 1" panose="02000805000000020003" pitchFamily="2" charset="0"/>
            </a:endParaRPr>
          </a:p>
        </p:txBody>
      </p:sp>
      <p:sp>
        <p:nvSpPr>
          <p:cNvPr id="11" name="Rectangle 10">
            <a:extLst>
              <a:ext uri="{FF2B5EF4-FFF2-40B4-BE49-F238E27FC236}">
                <a16:creationId xmlns:a16="http://schemas.microsoft.com/office/drawing/2014/main" id="{8FA210EF-9C8C-8A23-CA8A-C5E596DCB0B1}"/>
              </a:ext>
            </a:extLst>
          </p:cNvPr>
          <p:cNvSpPr/>
          <p:nvPr/>
        </p:nvSpPr>
        <p:spPr>
          <a:xfrm>
            <a:off x="8120268" y="4960337"/>
            <a:ext cx="3992215" cy="1770533"/>
          </a:xfrm>
          <a:prstGeom prst="rect">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b="1" u="sng" dirty="0">
                <a:solidFill>
                  <a:schemeClr val="tx1"/>
                </a:solidFill>
                <a:latin typeface="Letter-join Print Plus 1" panose="02000805000000020003" pitchFamily="2" charset="0"/>
              </a:rPr>
              <a:t>Art and Design</a:t>
            </a:r>
          </a:p>
          <a:p>
            <a:pPr algn="ctr"/>
            <a:r>
              <a:rPr lang="en-GB" sz="1200" b="1" u="sng" dirty="0">
                <a:solidFill>
                  <a:schemeClr val="tx1"/>
                </a:solidFill>
                <a:latin typeface="Letter-join Print Plus 1" panose="02000805000000020003" pitchFamily="2" charset="0"/>
              </a:rPr>
              <a:t>Sculpture</a:t>
            </a:r>
          </a:p>
          <a:p>
            <a:pPr algn="ctr"/>
            <a:r>
              <a:rPr lang="en-GB" sz="1200" dirty="0">
                <a:solidFill>
                  <a:schemeClr val="tx1"/>
                </a:solidFill>
                <a:latin typeface="Letter-join Print Plus 1" panose="02000805000000020003" pitchFamily="2" charset="0"/>
              </a:rPr>
              <a:t>We will be learning what sculpture is and looking at a range of artistic sculptural techniques. </a:t>
            </a:r>
          </a:p>
          <a:p>
            <a:pPr algn="ctr"/>
            <a:r>
              <a:rPr lang="en-GB" sz="1200" dirty="0">
                <a:solidFill>
                  <a:schemeClr val="tx1"/>
                </a:solidFill>
                <a:latin typeface="Letter-join Print Plus 1" panose="02000805000000020003" pitchFamily="2" charset="0"/>
              </a:rPr>
              <a:t>We will be exploring a range of joining techniques for sculpture. Our unit will culminate in us designing and making our own dinosaur sculptures. </a:t>
            </a:r>
          </a:p>
        </p:txBody>
      </p:sp>
      <p:sp>
        <p:nvSpPr>
          <p:cNvPr id="13" name="Rectangle 12">
            <a:extLst>
              <a:ext uri="{FF2B5EF4-FFF2-40B4-BE49-F238E27FC236}">
                <a16:creationId xmlns:a16="http://schemas.microsoft.com/office/drawing/2014/main" id="{69DF5C81-0F46-08D1-F813-2DED39FCE81E}"/>
              </a:ext>
            </a:extLst>
          </p:cNvPr>
          <p:cNvSpPr/>
          <p:nvPr/>
        </p:nvSpPr>
        <p:spPr>
          <a:xfrm>
            <a:off x="95647" y="3594034"/>
            <a:ext cx="3826993" cy="1465275"/>
          </a:xfrm>
          <a:prstGeom prst="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PE</a:t>
            </a:r>
          </a:p>
          <a:p>
            <a:pPr algn="ctr"/>
            <a:r>
              <a:rPr lang="en-GB" sz="1200" b="1" u="sng" dirty="0">
                <a:solidFill>
                  <a:schemeClr val="tx1"/>
                </a:solidFill>
                <a:latin typeface="Letter-join Print Plus 1" panose="02000805000000020003" pitchFamily="2" charset="0"/>
              </a:rPr>
              <a:t>Balance and coordination</a:t>
            </a:r>
          </a:p>
          <a:p>
            <a:pPr algn="ctr"/>
            <a:endParaRPr lang="en-GB" sz="1200" b="1" u="sng" dirty="0">
              <a:solidFill>
                <a:schemeClr val="tx1"/>
              </a:solidFill>
              <a:latin typeface="Letter-join Print Plus 1" panose="02000805000000020003" pitchFamily="2" charset="0"/>
            </a:endParaRPr>
          </a:p>
          <a:p>
            <a:r>
              <a:rPr lang="en-GB" sz="1000" dirty="0">
                <a:solidFill>
                  <a:schemeClr val="tx1"/>
                </a:solidFill>
                <a:latin typeface="Letter-join Print Plus 1" panose="02000805000000020003" pitchFamily="2" charset="0"/>
              </a:rPr>
              <a:t>We will be learning how to create and hold dynamic balances on a line and how to use body control and coordination to hold a range of static balances.</a:t>
            </a:r>
          </a:p>
          <a:p>
            <a:endParaRPr lang="en-GB" sz="1000" dirty="0">
              <a:latin typeface="Letter-join Print Plus 1" panose="02000805000000020003" pitchFamily="2" charset="0"/>
            </a:endParaRPr>
          </a:p>
        </p:txBody>
      </p:sp>
      <p:sp>
        <p:nvSpPr>
          <p:cNvPr id="15" name="Rectangle 14">
            <a:extLst>
              <a:ext uri="{FF2B5EF4-FFF2-40B4-BE49-F238E27FC236}">
                <a16:creationId xmlns:a16="http://schemas.microsoft.com/office/drawing/2014/main" id="{B4F8C4BB-AF26-158B-AEA4-2B90E341C818}"/>
              </a:ext>
            </a:extLst>
          </p:cNvPr>
          <p:cNvSpPr/>
          <p:nvPr/>
        </p:nvSpPr>
        <p:spPr>
          <a:xfrm>
            <a:off x="8120267" y="2889332"/>
            <a:ext cx="3992216" cy="1898480"/>
          </a:xfrm>
          <a:prstGeom prst="rect">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History </a:t>
            </a:r>
          </a:p>
          <a:p>
            <a:pPr algn="ctr"/>
            <a:r>
              <a:rPr lang="en-GB" sz="1200" b="1" u="sng" dirty="0">
                <a:solidFill>
                  <a:schemeClr val="tx1"/>
                </a:solidFill>
                <a:latin typeface="Letter-join Print Plus 1" panose="02000805000000020003" pitchFamily="2" charset="0"/>
              </a:rPr>
              <a:t>Dinosaurs and Fossils</a:t>
            </a:r>
          </a:p>
          <a:p>
            <a:pPr algn="ctr"/>
            <a:r>
              <a:rPr lang="en-GB" sz="1000" b="1" dirty="0">
                <a:solidFill>
                  <a:schemeClr val="tx1"/>
                </a:solidFill>
                <a:latin typeface="Letter-join Print Plus 1" panose="02000805000000020003" pitchFamily="2" charset="0"/>
              </a:rPr>
              <a:t>In History, Year 1 will be learning to:</a:t>
            </a:r>
          </a:p>
          <a:p>
            <a:pPr marL="171450" indent="-171450" algn="ctr">
              <a:buFont typeface="Arial" panose="020B0604020202020204" pitchFamily="34" charset="0"/>
              <a:buChar char="•"/>
            </a:pPr>
            <a:r>
              <a:rPr lang="en-GB" sz="1100" dirty="0">
                <a:solidFill>
                  <a:schemeClr val="tx1"/>
                </a:solidFill>
                <a:latin typeface="Letter-join Print Plus 1" panose="02000805000000020003" pitchFamily="2" charset="0"/>
              </a:rPr>
              <a:t>Use a timeline to identify when dinosaurs roamed the earth.</a:t>
            </a:r>
          </a:p>
          <a:p>
            <a:pPr marL="171450" indent="-171450" algn="ctr">
              <a:buFont typeface="Arial" panose="020B0604020202020204" pitchFamily="34" charset="0"/>
              <a:buChar char="•"/>
            </a:pPr>
            <a:r>
              <a:rPr lang="en-GB" sz="1100" dirty="0">
                <a:solidFill>
                  <a:schemeClr val="tx1"/>
                </a:solidFill>
                <a:latin typeface="Letter-join Print Plus 1" panose="02000805000000020003" pitchFamily="2" charset="0"/>
              </a:rPr>
              <a:t>To describe the eras that dinosaurs lived on the Earth.</a:t>
            </a:r>
          </a:p>
          <a:p>
            <a:pPr marL="171450" indent="-171450" algn="ctr">
              <a:buFont typeface="Arial" panose="020B0604020202020204" pitchFamily="34" charset="0"/>
              <a:buChar char="•"/>
            </a:pPr>
            <a:r>
              <a:rPr lang="en-GB" sz="1100" dirty="0">
                <a:solidFill>
                  <a:schemeClr val="tx1"/>
                </a:solidFill>
                <a:latin typeface="Letter-join Print Plus 1" panose="02000805000000020003" pitchFamily="2" charset="0"/>
              </a:rPr>
              <a:t>Recall some facts about significant people – Mary Anning and Sir David Attenborough. </a:t>
            </a:r>
          </a:p>
          <a:p>
            <a:pPr marL="171450" indent="-171450" algn="ctr">
              <a:buFont typeface="Arial" panose="020B0604020202020204" pitchFamily="34" charset="0"/>
              <a:buChar char="•"/>
            </a:pPr>
            <a:r>
              <a:rPr lang="en-GB" sz="1100" dirty="0">
                <a:solidFill>
                  <a:schemeClr val="tx1"/>
                </a:solidFill>
                <a:latin typeface="Letter-join Print Plus 1" panose="02000805000000020003" pitchFamily="2" charset="0"/>
              </a:rPr>
              <a:t>Understand and use the words past and present when telling other people about an event.</a:t>
            </a:r>
          </a:p>
          <a:p>
            <a:pPr marL="171450" indent="-171450" algn="ctr">
              <a:buFont typeface="Arial" panose="020B0604020202020204" pitchFamily="34" charset="0"/>
              <a:buChar char="•"/>
            </a:pPr>
            <a:r>
              <a:rPr lang="en-GB" sz="1100" dirty="0">
                <a:solidFill>
                  <a:schemeClr val="tx1"/>
                </a:solidFill>
                <a:latin typeface="Letter-join Print Plus 1" panose="02000805000000020003" pitchFamily="2" charset="0"/>
              </a:rPr>
              <a:t>Describe objects, people or events in history.</a:t>
            </a:r>
          </a:p>
          <a:p>
            <a:pPr marL="171450" indent="-171450" algn="ctr">
              <a:buFont typeface="Arial" panose="020B0604020202020204" pitchFamily="34" charset="0"/>
              <a:buChar char="•"/>
            </a:pPr>
            <a:endParaRPr lang="en-GB" sz="1000" dirty="0">
              <a:solidFill>
                <a:schemeClr val="tx1"/>
              </a:solidFill>
              <a:latin typeface="Letter-join Print Plus 1" panose="02000805000000020003" pitchFamily="2" charset="0"/>
            </a:endParaRPr>
          </a:p>
        </p:txBody>
      </p:sp>
      <p:sp>
        <p:nvSpPr>
          <p:cNvPr id="17" name="Rectangle 16">
            <a:extLst>
              <a:ext uri="{FF2B5EF4-FFF2-40B4-BE49-F238E27FC236}">
                <a16:creationId xmlns:a16="http://schemas.microsoft.com/office/drawing/2014/main" id="{8E1485D4-7AB8-BD1D-F070-1E757F0C662E}"/>
              </a:ext>
            </a:extLst>
          </p:cNvPr>
          <p:cNvSpPr/>
          <p:nvPr/>
        </p:nvSpPr>
        <p:spPr>
          <a:xfrm>
            <a:off x="8127322" y="104845"/>
            <a:ext cx="3812883" cy="2634127"/>
          </a:xfrm>
          <a:prstGeom prst="rect">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English</a:t>
            </a:r>
          </a:p>
          <a:p>
            <a:pPr algn="ctr"/>
            <a:endParaRPr lang="en-GB" sz="1200" b="1" u="sng" dirty="0">
              <a:solidFill>
                <a:schemeClr val="tx1"/>
              </a:solidFill>
              <a:latin typeface="Letter-join Print Plus 1"/>
            </a:endParaRPr>
          </a:p>
          <a:p>
            <a:pPr algn="ctr"/>
            <a:r>
              <a:rPr lang="en-GB" sz="1200" b="1" u="sng" dirty="0">
                <a:solidFill>
                  <a:schemeClr val="tx1"/>
                </a:solidFill>
                <a:latin typeface="Letter-join Print Plus 1"/>
              </a:rPr>
              <a:t>Fiction- Harry and the Bucketful of Dinosaurs.</a:t>
            </a:r>
          </a:p>
          <a:p>
            <a:pPr algn="ctr"/>
            <a:r>
              <a:rPr lang="en-GB" sz="1200" dirty="0">
                <a:solidFill>
                  <a:schemeClr val="tx1"/>
                </a:solidFill>
                <a:latin typeface="Letter-join Print Plus 1"/>
              </a:rPr>
              <a:t>We will be learning the story 'Harry and the bucketful of Dinosaurs'. The children will be writing a narrative based on the story.</a:t>
            </a:r>
          </a:p>
          <a:p>
            <a:pPr algn="ctr"/>
            <a:r>
              <a:rPr lang="en-GB" sz="1200" b="1" u="sng" dirty="0">
                <a:solidFill>
                  <a:schemeClr val="tx1"/>
                </a:solidFill>
                <a:latin typeface="Letter-join Print Plus 1"/>
              </a:rPr>
              <a:t>Non-Fiction – Our trip to the museum.</a:t>
            </a:r>
          </a:p>
          <a:p>
            <a:pPr algn="ctr"/>
            <a:r>
              <a:rPr lang="en-GB" sz="1000" dirty="0">
                <a:solidFill>
                  <a:schemeClr val="tx1"/>
                </a:solidFill>
                <a:latin typeface="Letter-join Print Plus 1"/>
              </a:rPr>
              <a:t>Year 1 will be visiting Weston museum. We will then use these experiences to create diary-based non-fiction writing. </a:t>
            </a:r>
          </a:p>
          <a:p>
            <a:pPr algn="ctr"/>
            <a:endParaRPr lang="en-GB" sz="1200" u="sng" dirty="0">
              <a:solidFill>
                <a:schemeClr val="tx1"/>
              </a:solidFill>
              <a:latin typeface="Letter-join Print Plus 1" panose="02000805000000020003" pitchFamily="2" charset="0"/>
            </a:endParaRPr>
          </a:p>
          <a:p>
            <a:pPr algn="ctr"/>
            <a:r>
              <a:rPr lang="en-GB" sz="1200" b="1" u="sng" dirty="0">
                <a:solidFill>
                  <a:schemeClr val="tx1"/>
                </a:solidFill>
                <a:latin typeface="Letter-join Print Plus 1" panose="02000805000000020003" pitchFamily="2" charset="0"/>
              </a:rPr>
              <a:t>Spelling Punctuation and Grammar</a:t>
            </a:r>
          </a:p>
          <a:p>
            <a:pPr algn="ctr"/>
            <a:r>
              <a:rPr lang="en-GB" sz="1000" dirty="0">
                <a:solidFill>
                  <a:schemeClr val="tx1"/>
                </a:solidFill>
                <a:latin typeface="Letter-join Print Plus 1"/>
              </a:rPr>
              <a:t>We will be focusing on using capital letters at the beginning of the days of the week. We will be adding the prefix –un to  the beginning of words and the suffixes –ed and </a:t>
            </a:r>
            <a:r>
              <a:rPr lang="en-GB" sz="1000" dirty="0" err="1">
                <a:solidFill>
                  <a:schemeClr val="tx1"/>
                </a:solidFill>
                <a:latin typeface="Letter-join Print Plus 1"/>
              </a:rPr>
              <a:t>ing</a:t>
            </a:r>
            <a:r>
              <a:rPr lang="en-GB" sz="1000" dirty="0">
                <a:solidFill>
                  <a:schemeClr val="tx1"/>
                </a:solidFill>
                <a:latin typeface="Letter-join Print Plus 1"/>
              </a:rPr>
              <a:t> the the end of words. </a:t>
            </a:r>
          </a:p>
          <a:p>
            <a:pPr algn="ctr"/>
            <a:r>
              <a:rPr lang="en-GB" sz="1000" dirty="0">
                <a:solidFill>
                  <a:schemeClr val="tx1"/>
                </a:solidFill>
                <a:latin typeface="Letter-join Print Plus 1"/>
              </a:rPr>
              <a:t> </a:t>
            </a:r>
          </a:p>
        </p:txBody>
      </p:sp>
      <p:sp>
        <p:nvSpPr>
          <p:cNvPr id="19" name="Rectangle 18">
            <a:extLst>
              <a:ext uri="{FF2B5EF4-FFF2-40B4-BE49-F238E27FC236}">
                <a16:creationId xmlns:a16="http://schemas.microsoft.com/office/drawing/2014/main" id="{E4121FA0-1CB9-ED86-7BDF-B7C4DD36DFCF}"/>
              </a:ext>
            </a:extLst>
          </p:cNvPr>
          <p:cNvSpPr/>
          <p:nvPr/>
        </p:nvSpPr>
        <p:spPr>
          <a:xfrm>
            <a:off x="4012096" y="5741805"/>
            <a:ext cx="3992215" cy="1007793"/>
          </a:xfrm>
          <a:prstGeom prst="rect">
            <a:avLst/>
          </a:prstGeom>
          <a:solidFill>
            <a:schemeClr val="bg1"/>
          </a:solidFill>
          <a:ln w="28575">
            <a:solidFill>
              <a:srgbClr val="FD7BF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b="1" u="sng" dirty="0">
                <a:solidFill>
                  <a:schemeClr val="tx1"/>
                </a:solidFill>
                <a:latin typeface="Letter-join Print Plus 1" panose="02000805000000020003" pitchFamily="2" charset="0"/>
              </a:rPr>
              <a:t>Computing</a:t>
            </a:r>
          </a:p>
          <a:p>
            <a:pPr algn="ctr"/>
            <a:r>
              <a:rPr lang="en-GB" sz="1200" b="1" u="sng" dirty="0">
                <a:solidFill>
                  <a:schemeClr val="tx1"/>
                </a:solidFill>
                <a:latin typeface="Letter-join Print Plus 1" panose="02000805000000020003" pitchFamily="2" charset="0"/>
              </a:rPr>
              <a:t>E-safety</a:t>
            </a:r>
          </a:p>
          <a:p>
            <a:pPr algn="ctr"/>
            <a:r>
              <a:rPr lang="en-GB" sz="1200" dirty="0">
                <a:solidFill>
                  <a:schemeClr val="tx1"/>
                </a:solidFill>
                <a:latin typeface="Letter-join Print Plus 1" panose="02000805000000020003" pitchFamily="2" charset="0"/>
              </a:rPr>
              <a:t>Year 1 will learn how to </a:t>
            </a:r>
            <a:r>
              <a:rPr lang="en-GB" sz="1200" dirty="0">
                <a:solidFill>
                  <a:srgbClr val="000000"/>
                </a:solidFill>
                <a:latin typeface="Letter-join Print Plus 1" panose="02000805000000020003" pitchFamily="2" charset="0"/>
              </a:rPr>
              <a:t>u</a:t>
            </a:r>
            <a:r>
              <a:rPr lang="en-GB" sz="1200" b="0" i="0" dirty="0">
                <a:solidFill>
                  <a:srgbClr val="000000"/>
                </a:solidFill>
                <a:effectLst/>
                <a:latin typeface="Letter-join Print Plus 1" panose="02000805000000020003" pitchFamily="2" charset="0"/>
              </a:rPr>
              <a:t>se technology safely and  purposefully to create, organise, store, manipulate and retrieve digital content</a:t>
            </a:r>
            <a:r>
              <a:rPr lang="en-GB" sz="1200" dirty="0">
                <a:solidFill>
                  <a:srgbClr val="000000"/>
                </a:solidFill>
                <a:latin typeface="Letter-join Print Plus 1" panose="02000805000000020003" pitchFamily="2" charset="0"/>
              </a:rPr>
              <a:t>.</a:t>
            </a:r>
            <a:endParaRPr lang="en-GB" sz="1200" dirty="0">
              <a:solidFill>
                <a:schemeClr val="tx1"/>
              </a:solidFill>
              <a:latin typeface="Letter-join Print Plus 1" panose="02000805000000020003" pitchFamily="2" charset="0"/>
            </a:endParaRPr>
          </a:p>
        </p:txBody>
      </p:sp>
      <p:sp>
        <p:nvSpPr>
          <p:cNvPr id="20" name="Scroll: Horizontal 19">
            <a:extLst>
              <a:ext uri="{FF2B5EF4-FFF2-40B4-BE49-F238E27FC236}">
                <a16:creationId xmlns:a16="http://schemas.microsoft.com/office/drawing/2014/main" id="{4E0B8A9E-63F5-A430-3F34-9B26207BC9D3}"/>
              </a:ext>
            </a:extLst>
          </p:cNvPr>
          <p:cNvSpPr/>
          <p:nvPr/>
        </p:nvSpPr>
        <p:spPr>
          <a:xfrm>
            <a:off x="4103419" y="1979531"/>
            <a:ext cx="3819938" cy="133846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Letter-join Print Plus 1" panose="02000805000000020003" pitchFamily="2" charset="0"/>
              </a:rPr>
              <a:t>Land Before Time</a:t>
            </a:r>
          </a:p>
          <a:p>
            <a:pPr algn="ctr"/>
            <a:r>
              <a:rPr lang="en-GB" dirty="0">
                <a:latin typeface="Letter-join Print Plus 1" panose="02000805000000020003" pitchFamily="2" charset="0"/>
              </a:rPr>
              <a:t>Year 1</a:t>
            </a:r>
          </a:p>
          <a:p>
            <a:pPr algn="ctr"/>
            <a:r>
              <a:rPr lang="en-GB" dirty="0">
                <a:latin typeface="Letter-join Print Plus 1" panose="02000805000000020003" pitchFamily="2" charset="0"/>
              </a:rPr>
              <a:t>Spring Term 1</a:t>
            </a:r>
          </a:p>
        </p:txBody>
      </p:sp>
      <p:sp>
        <p:nvSpPr>
          <p:cNvPr id="22" name="Rectangle 21">
            <a:extLst>
              <a:ext uri="{FF2B5EF4-FFF2-40B4-BE49-F238E27FC236}">
                <a16:creationId xmlns:a16="http://schemas.microsoft.com/office/drawing/2014/main" id="{E93C9A30-3F5A-0C2A-1E7B-1323D1BE01A0}"/>
              </a:ext>
            </a:extLst>
          </p:cNvPr>
          <p:cNvSpPr/>
          <p:nvPr/>
        </p:nvSpPr>
        <p:spPr>
          <a:xfrm>
            <a:off x="76201" y="5199269"/>
            <a:ext cx="3823253" cy="1572415"/>
          </a:xfrm>
          <a:prstGeom prst="rect">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a:rPr>
              <a:t>Music</a:t>
            </a:r>
          </a:p>
          <a:p>
            <a:pPr algn="ctr"/>
            <a:r>
              <a:rPr lang="en-GB" sz="1200" b="1" u="sng" dirty="0">
                <a:solidFill>
                  <a:schemeClr val="tx1"/>
                </a:solidFill>
                <a:latin typeface="Letter-join Print Plus 1"/>
              </a:rPr>
              <a:t>In the groove!</a:t>
            </a:r>
          </a:p>
          <a:p>
            <a:pPr algn="ctr"/>
            <a:r>
              <a:rPr lang="en-GB" sz="1200" dirty="0">
                <a:solidFill>
                  <a:schemeClr val="tx1"/>
                </a:solidFill>
                <a:latin typeface="Letter-join Print Plus 1"/>
              </a:rPr>
              <a:t>Year 1 will be learning about and exploring different styles of music including </a:t>
            </a:r>
            <a:r>
              <a:rPr lang="en-GB" sz="1200" dirty="0">
                <a:solidFill>
                  <a:srgbClr val="1B2020"/>
                </a:solidFill>
                <a:latin typeface="Letter-join Print Plus 1"/>
              </a:rPr>
              <a:t>Blues, Baroque, Latin, Bhangra, Folk and Funk.</a:t>
            </a:r>
            <a:endParaRPr lang="en-GB" sz="1200" b="1" dirty="0">
              <a:solidFill>
                <a:schemeClr val="tx1"/>
              </a:solidFill>
              <a:latin typeface="Letter-join Print Plus 1"/>
            </a:endParaRPr>
          </a:p>
          <a:p>
            <a:pPr algn="ctr"/>
            <a:endParaRPr lang="en-GB" sz="1200" dirty="0">
              <a:solidFill>
                <a:srgbClr val="1B2020"/>
              </a:solidFill>
              <a:latin typeface="Letter-join Print Plus 1" panose="02000805000000020003" pitchFamily="2" charset="0"/>
            </a:endParaRPr>
          </a:p>
          <a:p>
            <a:pPr algn="ctr"/>
            <a:r>
              <a:rPr lang="en-GB" sz="1200" dirty="0">
                <a:solidFill>
                  <a:srgbClr val="1B2020"/>
                </a:solidFill>
                <a:latin typeface="Letter-join Print Plus 1"/>
              </a:rPr>
              <a:t>We will also be playing different instruments when exploring the different styles. </a:t>
            </a:r>
            <a:endParaRPr lang="en-GB" sz="1200" dirty="0">
              <a:solidFill>
                <a:srgbClr val="1B2020"/>
              </a:solidFill>
              <a:latin typeface="Letter-join Print Plus 1" panose="02000805000000020003" pitchFamily="2" charset="0"/>
            </a:endParaRPr>
          </a:p>
          <a:p>
            <a:pPr algn="ctr"/>
            <a:endParaRPr lang="en-GB" sz="1200" dirty="0">
              <a:solidFill>
                <a:schemeClr val="tx1"/>
              </a:solidFill>
              <a:latin typeface="Letter-join Print Plus 1" panose="02000805000000020003" pitchFamily="2" charset="0"/>
            </a:endParaRPr>
          </a:p>
          <a:p>
            <a:pPr algn="ctr"/>
            <a:endParaRPr lang="en-GB" sz="1200" u="sng" dirty="0">
              <a:solidFill>
                <a:schemeClr val="tx1"/>
              </a:solidFill>
              <a:latin typeface="Letter-join Print Plus 1" panose="02000805000000020003" pitchFamily="2" charset="0"/>
            </a:endParaRPr>
          </a:p>
          <a:p>
            <a:pPr algn="ctr"/>
            <a:endParaRPr lang="en-GB" sz="1200" b="1" u="sng" dirty="0">
              <a:solidFill>
                <a:schemeClr val="tx1"/>
              </a:solidFill>
              <a:latin typeface="Letter-join Print Plus 1" panose="02000805000000020003" pitchFamily="2" charset="0"/>
            </a:endParaRPr>
          </a:p>
        </p:txBody>
      </p:sp>
      <p:sp>
        <p:nvSpPr>
          <p:cNvPr id="2" name="Rectangle 1">
            <a:extLst>
              <a:ext uri="{FF2B5EF4-FFF2-40B4-BE49-F238E27FC236}">
                <a16:creationId xmlns:a16="http://schemas.microsoft.com/office/drawing/2014/main" id="{D4412F13-BF36-0979-585A-C94ADBF6D01D}"/>
              </a:ext>
            </a:extLst>
          </p:cNvPr>
          <p:cNvSpPr/>
          <p:nvPr/>
        </p:nvSpPr>
        <p:spPr>
          <a:xfrm>
            <a:off x="4006575" y="3304420"/>
            <a:ext cx="4013195" cy="2329175"/>
          </a:xfrm>
          <a:prstGeom prst="rect">
            <a:avLst/>
          </a:prstGeom>
          <a:solidFill>
            <a:schemeClr val="bg1"/>
          </a:solidFill>
          <a:ln w="28575">
            <a:solidFill>
              <a:srgbClr val="28F8D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a:rPr>
              <a:t>Learn Together</a:t>
            </a:r>
          </a:p>
          <a:p>
            <a:pPr algn="ctr"/>
            <a:r>
              <a:rPr lang="en-GB" sz="1200" dirty="0">
                <a:solidFill>
                  <a:schemeClr val="tx1"/>
                </a:solidFill>
                <a:latin typeface="Letter-join Print Plus 1"/>
              </a:rPr>
              <a:t>In Learn Together, Year 1 will be learning about the themes of Seasons and Food:</a:t>
            </a:r>
            <a:endParaRPr lang="en-GB" sz="1200" b="1" u="sng" dirty="0">
              <a:solidFill>
                <a:schemeClr val="tx1"/>
              </a:solidFill>
              <a:latin typeface="Letter-join Print Plus 1" panose="02000805000000020003" pitchFamily="2" charset="0"/>
            </a:endParaRPr>
          </a:p>
          <a:p>
            <a:pPr marL="171450" indent="-171450" algn="ctr">
              <a:buFont typeface="Arial"/>
              <a:buChar char="•"/>
            </a:pPr>
            <a:r>
              <a:rPr lang="en-GB" sz="1100" dirty="0">
                <a:solidFill>
                  <a:schemeClr val="tx1"/>
                </a:solidFill>
                <a:latin typeface="Letter-join Print Plus 1"/>
              </a:rPr>
              <a:t>Identify the months and seasons within the year. </a:t>
            </a:r>
          </a:p>
          <a:p>
            <a:pPr marL="171450" indent="-171450" algn="ctr">
              <a:buFont typeface="Arial"/>
              <a:buChar char="•"/>
            </a:pPr>
            <a:r>
              <a:rPr lang="en-GB" sz="1100" dirty="0">
                <a:solidFill>
                  <a:schemeClr val="tx1"/>
                </a:solidFill>
                <a:latin typeface="Letter-join Print Plus 1"/>
              </a:rPr>
              <a:t>Exploring times in the year that are important to us and to others. </a:t>
            </a:r>
          </a:p>
          <a:p>
            <a:pPr marL="171450" indent="-171450" algn="ctr">
              <a:buFont typeface="Arial"/>
              <a:buChar char="•"/>
            </a:pPr>
            <a:r>
              <a:rPr lang="en-GB" sz="1100" dirty="0">
                <a:solidFill>
                  <a:schemeClr val="tx1"/>
                </a:solidFill>
                <a:latin typeface="Letter-join Print Plus 1"/>
              </a:rPr>
              <a:t>Discussing feelings associated with special events. </a:t>
            </a:r>
            <a:endParaRPr lang="en-GB" sz="1100" dirty="0">
              <a:solidFill>
                <a:schemeClr val="tx1"/>
              </a:solidFill>
              <a:latin typeface="Letter-join Print Plus 1" panose="02000805000000020003" pitchFamily="2" charset="0"/>
            </a:endParaRPr>
          </a:p>
          <a:p>
            <a:pPr marL="171450" indent="-171450" algn="ctr">
              <a:buFont typeface="Arial"/>
              <a:buChar char="•"/>
            </a:pPr>
            <a:r>
              <a:rPr lang="en-GB" sz="1100" dirty="0">
                <a:solidFill>
                  <a:schemeClr val="tx1"/>
                </a:solidFill>
                <a:latin typeface="Letter-join Print Plus 1"/>
              </a:rPr>
              <a:t>Exploring seasonal change: solstice and equinox. </a:t>
            </a:r>
            <a:endParaRPr lang="en-GB" sz="1100" dirty="0">
              <a:solidFill>
                <a:schemeClr val="tx1"/>
              </a:solidFill>
              <a:latin typeface="Letter-join Print Plus 1" panose="02000805000000020003" pitchFamily="2" charset="0"/>
            </a:endParaRPr>
          </a:p>
          <a:p>
            <a:pPr marL="171450" indent="-171450" algn="ctr">
              <a:buFont typeface="Arial"/>
              <a:buChar char="•"/>
            </a:pPr>
            <a:r>
              <a:rPr lang="en-GB" sz="1100" dirty="0">
                <a:solidFill>
                  <a:schemeClr val="tx1"/>
                </a:solidFill>
                <a:latin typeface="Letter-join Print Plus 1"/>
              </a:rPr>
              <a:t>Engage in debate and discussion about the structure of the year.</a:t>
            </a:r>
            <a:endParaRPr lang="en-GB" sz="1100" dirty="0">
              <a:solidFill>
                <a:schemeClr val="tx1"/>
              </a:solidFill>
              <a:latin typeface="Letter-join Print Plus 1" panose="02000805000000020003" pitchFamily="2" charset="0"/>
            </a:endParaRPr>
          </a:p>
          <a:p>
            <a:pPr marL="171450" indent="-171450" algn="ctr">
              <a:buFont typeface="Arial"/>
              <a:buChar char="•"/>
            </a:pPr>
            <a:r>
              <a:rPr lang="en-GB" sz="1100" dirty="0">
                <a:solidFill>
                  <a:schemeClr val="tx1"/>
                </a:solidFill>
                <a:latin typeface="Letter-join Print Plus 1"/>
              </a:rPr>
              <a:t>Investigating different cultural culinary styles.</a:t>
            </a:r>
            <a:endParaRPr lang="en-GB" sz="1100" dirty="0">
              <a:solidFill>
                <a:schemeClr val="tx1"/>
              </a:solidFill>
              <a:latin typeface="Letter-join Print Plus 1" panose="02000805000000020003" pitchFamily="2" charset="0"/>
            </a:endParaRPr>
          </a:p>
          <a:p>
            <a:pPr marL="171450" indent="-171450" algn="ctr">
              <a:buFont typeface="Arial"/>
              <a:buChar char="•"/>
            </a:pPr>
            <a:r>
              <a:rPr lang="en-GB" sz="1100" dirty="0">
                <a:solidFill>
                  <a:schemeClr val="tx1"/>
                </a:solidFill>
                <a:latin typeface="Letter-join Print Plus 1"/>
              </a:rPr>
              <a:t>Discussing the benefits of sharing food whilst interacting with others </a:t>
            </a:r>
            <a:endParaRPr lang="en-GB" sz="1100" dirty="0">
              <a:solidFill>
                <a:schemeClr val="tx1"/>
              </a:solidFill>
              <a:latin typeface="Letter-join Print Plus 1" panose="02000805000000020003" pitchFamily="2" charset="0"/>
            </a:endParaRPr>
          </a:p>
          <a:p>
            <a:pPr marL="171450" indent="-171450" algn="ctr">
              <a:buFont typeface="Arial"/>
              <a:buChar char="•"/>
            </a:pPr>
            <a:endParaRPr lang="en-GB" sz="1200" dirty="0">
              <a:solidFill>
                <a:schemeClr val="tx1"/>
              </a:solidFill>
              <a:latin typeface="Letter-join Print Plus 1" panose="02000805000000020003" pitchFamily="2" charset="0"/>
            </a:endParaRPr>
          </a:p>
        </p:txBody>
      </p:sp>
      <p:pic>
        <p:nvPicPr>
          <p:cNvPr id="42" name="Graphic 41" descr="Music notes">
            <a:extLst>
              <a:ext uri="{FF2B5EF4-FFF2-40B4-BE49-F238E27FC236}">
                <a16:creationId xmlns:a16="http://schemas.microsoft.com/office/drawing/2014/main" id="{C6536F29-4E12-E7E1-DB0E-A9A0F2DECB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31747" y="5843623"/>
            <a:ext cx="768936" cy="768936"/>
          </a:xfrm>
          <a:prstGeom prst="rect">
            <a:avLst/>
          </a:prstGeom>
        </p:spPr>
      </p:pic>
      <p:pic>
        <p:nvPicPr>
          <p:cNvPr id="9" name="Graphic 8" descr="Owl with solid fill">
            <a:extLst>
              <a:ext uri="{FF2B5EF4-FFF2-40B4-BE49-F238E27FC236}">
                <a16:creationId xmlns:a16="http://schemas.microsoft.com/office/drawing/2014/main" id="{83723EF7-5008-4209-7988-1C521127312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38073" y="134728"/>
            <a:ext cx="681219" cy="681219"/>
          </a:xfrm>
          <a:prstGeom prst="rect">
            <a:avLst/>
          </a:prstGeom>
        </p:spPr>
      </p:pic>
      <p:pic>
        <p:nvPicPr>
          <p:cNvPr id="14" name="Graphic 13" descr="Frog with solid fill">
            <a:extLst>
              <a:ext uri="{FF2B5EF4-FFF2-40B4-BE49-F238E27FC236}">
                <a16:creationId xmlns:a16="http://schemas.microsoft.com/office/drawing/2014/main" id="{861149E0-CD64-3C53-E2BD-09C285B71E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16522" y="1240164"/>
            <a:ext cx="914400" cy="914400"/>
          </a:xfrm>
          <a:prstGeom prst="rect">
            <a:avLst/>
          </a:prstGeom>
        </p:spPr>
      </p:pic>
      <p:pic>
        <p:nvPicPr>
          <p:cNvPr id="18" name="Graphic 17" descr="Dinosaur Head Skeleton outline">
            <a:extLst>
              <a:ext uri="{FF2B5EF4-FFF2-40B4-BE49-F238E27FC236}">
                <a16:creationId xmlns:a16="http://schemas.microsoft.com/office/drawing/2014/main" id="{17397F09-7573-8041-DAB8-7E9CF0E0CF0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904892" y="2244974"/>
            <a:ext cx="914400" cy="914400"/>
          </a:xfrm>
          <a:prstGeom prst="rect">
            <a:avLst/>
          </a:prstGeom>
        </p:spPr>
      </p:pic>
      <p:pic>
        <p:nvPicPr>
          <p:cNvPr id="23" name="Graphic 22" descr="Dinosaur Egg with solid fill">
            <a:extLst>
              <a:ext uri="{FF2B5EF4-FFF2-40B4-BE49-F238E27FC236}">
                <a16:creationId xmlns:a16="http://schemas.microsoft.com/office/drawing/2014/main" id="{BC576C21-419B-97E3-E2E6-73275880F66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224086" y="2223080"/>
            <a:ext cx="914400" cy="914400"/>
          </a:xfrm>
          <a:prstGeom prst="rect">
            <a:avLst/>
          </a:prstGeom>
        </p:spPr>
      </p:pic>
      <p:pic>
        <p:nvPicPr>
          <p:cNvPr id="25" name="Graphic 24" descr="Fossil with solid fill">
            <a:extLst>
              <a:ext uri="{FF2B5EF4-FFF2-40B4-BE49-F238E27FC236}">
                <a16:creationId xmlns:a16="http://schemas.microsoft.com/office/drawing/2014/main" id="{60D9F42B-D34C-DA90-059F-86F433FA0F9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139714" y="4221779"/>
            <a:ext cx="625966" cy="625966"/>
          </a:xfrm>
          <a:prstGeom prst="rect">
            <a:avLst/>
          </a:prstGeom>
        </p:spPr>
      </p:pic>
      <p:pic>
        <p:nvPicPr>
          <p:cNvPr id="27" name="Graphic 26" descr="Origami with solid fill">
            <a:extLst>
              <a:ext uri="{FF2B5EF4-FFF2-40B4-BE49-F238E27FC236}">
                <a16:creationId xmlns:a16="http://schemas.microsoft.com/office/drawing/2014/main" id="{CF6B15AB-7DCF-C14F-963F-B18C315DF53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199827" y="5946663"/>
            <a:ext cx="914400" cy="914400"/>
          </a:xfrm>
          <a:prstGeom prst="rect">
            <a:avLst/>
          </a:prstGeom>
        </p:spPr>
      </p:pic>
      <p:pic>
        <p:nvPicPr>
          <p:cNvPr id="29" name="Graphic 28" descr="Confused person outline">
            <a:extLst>
              <a:ext uri="{FF2B5EF4-FFF2-40B4-BE49-F238E27FC236}">
                <a16:creationId xmlns:a16="http://schemas.microsoft.com/office/drawing/2014/main" id="{86ADF969-E8A9-5451-B7AF-1797D5248EE1}"/>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348111" y="4590270"/>
            <a:ext cx="394088" cy="394088"/>
          </a:xfrm>
          <a:prstGeom prst="rect">
            <a:avLst/>
          </a:prstGeom>
        </p:spPr>
      </p:pic>
      <p:pic>
        <p:nvPicPr>
          <p:cNvPr id="31" name="Graphic 30" descr="Badge Follow with solid fill">
            <a:extLst>
              <a:ext uri="{FF2B5EF4-FFF2-40B4-BE49-F238E27FC236}">
                <a16:creationId xmlns:a16="http://schemas.microsoft.com/office/drawing/2014/main" id="{3D08CC35-AC63-D82A-66CC-1C746E95AAB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611640" y="2187896"/>
            <a:ext cx="650597" cy="650597"/>
          </a:xfrm>
          <a:prstGeom prst="rect">
            <a:avLst/>
          </a:prstGeom>
        </p:spPr>
      </p:pic>
      <p:pic>
        <p:nvPicPr>
          <p:cNvPr id="33" name="Graphic 32" descr="Badge Unfollow outline">
            <a:extLst>
              <a:ext uri="{FF2B5EF4-FFF2-40B4-BE49-F238E27FC236}">
                <a16:creationId xmlns:a16="http://schemas.microsoft.com/office/drawing/2014/main" id="{366BDC9B-0D28-BB92-0A06-EDA6D5F0BF1A}"/>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3150087" y="2648766"/>
            <a:ext cx="790135" cy="790135"/>
          </a:xfrm>
          <a:prstGeom prst="rect">
            <a:avLst/>
          </a:prstGeom>
        </p:spPr>
      </p:pic>
    </p:spTree>
    <p:extLst>
      <p:ext uri="{BB962C8B-B14F-4D97-AF65-F5344CB8AC3E}">
        <p14:creationId xmlns:p14="http://schemas.microsoft.com/office/powerpoint/2010/main" val="48292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a:extLst>
              <a:ext uri="{FF2B5EF4-FFF2-40B4-BE49-F238E27FC236}">
                <a16:creationId xmlns:a16="http://schemas.microsoft.com/office/drawing/2014/main" id="{7CED9700-54DC-2D31-D9C5-ACF1FC7377DE}"/>
              </a:ext>
            </a:extLst>
          </p:cNvPr>
          <p:cNvSpPr/>
          <p:nvPr/>
        </p:nvSpPr>
        <p:spPr>
          <a:xfrm>
            <a:off x="79516" y="89604"/>
            <a:ext cx="3819938" cy="3739764"/>
          </a:xfrm>
          <a:prstGeom prst="flowChartConnector">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Maths</a:t>
            </a:r>
          </a:p>
          <a:p>
            <a:pPr algn="ctr"/>
            <a:r>
              <a:rPr lang="en-GB" sz="1200" dirty="0">
                <a:solidFill>
                  <a:schemeClr val="tx1"/>
                </a:solidFill>
                <a:latin typeface="Letter-join Print Plus 1" panose="02000805000000020003" pitchFamily="2" charset="0"/>
              </a:rPr>
              <a:t>Place value, tens, ones, </a:t>
            </a:r>
            <a:r>
              <a:rPr lang="en-GB" sz="1200" dirty="0">
                <a:solidFill>
                  <a:schemeClr val="tx1"/>
                </a:solidFill>
              </a:rPr>
              <a:t>Number; zero; numbers to 20; count, forwards, backwards; how many, more, fewer, equal, group; order, largest, smallest, less; compare; equal to, greater than, less than, greatest, smallest, biggest, least, most</a:t>
            </a:r>
            <a:endParaRPr lang="en-GB" sz="1200" dirty="0">
              <a:solidFill>
                <a:schemeClr val="tx1"/>
              </a:solidFill>
              <a:latin typeface="Letter-join Print Plus 1" panose="02000805000000020003" pitchFamily="2" charset="0"/>
            </a:endParaRPr>
          </a:p>
          <a:p>
            <a:pPr marL="171450" indent="-171450">
              <a:buFont typeface="Arial" panose="020B0604020202020204" pitchFamily="34" charset="0"/>
              <a:buChar char="•"/>
            </a:pPr>
            <a:endParaRPr lang="en-GB" sz="1000" dirty="0">
              <a:solidFill>
                <a:schemeClr val="tx1"/>
              </a:solidFill>
              <a:latin typeface="Letter-join Print Plus 1" panose="02000805000000020003" pitchFamily="2" charset="0"/>
            </a:endParaRPr>
          </a:p>
          <a:p>
            <a:pPr algn="ctr"/>
            <a:r>
              <a:rPr lang="en-GB" sz="1200" b="1" u="sng" dirty="0">
                <a:solidFill>
                  <a:schemeClr val="tx1"/>
                </a:solidFill>
                <a:latin typeface="Letter-join Print Plus 1" panose="02000805000000020003" pitchFamily="2" charset="0"/>
              </a:rPr>
              <a:t>Addition and Subtraction  (within 20)</a:t>
            </a:r>
            <a:endParaRPr lang="en-GB" sz="1200" b="1" u="sng" dirty="0">
              <a:solidFill>
                <a:schemeClr val="tx1"/>
              </a:solidFill>
              <a:latin typeface="Letter-join Print Plus 1" panose="02000805000000020003" pitchFamily="2" charset="0"/>
              <a:cs typeface="Calibri"/>
            </a:endParaRPr>
          </a:p>
          <a:p>
            <a:pPr algn="ctr"/>
            <a:r>
              <a:rPr lang="en-GB" sz="1200" dirty="0">
                <a:solidFill>
                  <a:schemeClr val="tx1"/>
                </a:solidFill>
              </a:rPr>
              <a:t>One more, one less, part, whole, part-whole model, add, take away, plus, subtract, minus, difference, number bond</a:t>
            </a:r>
            <a:endParaRPr lang="en-GB" sz="1000" dirty="0">
              <a:solidFill>
                <a:schemeClr val="tx1"/>
              </a:solidFill>
            </a:endParaRPr>
          </a:p>
          <a:p>
            <a:pPr marL="171450" indent="-171450" algn="ctr">
              <a:buFont typeface="Arial" panose="020B0604020202020204" pitchFamily="34" charset="0"/>
              <a:buChar char="•"/>
            </a:pPr>
            <a:endParaRPr lang="en-GB" sz="1200" dirty="0">
              <a:solidFill>
                <a:schemeClr val="tx1"/>
              </a:solidFill>
              <a:latin typeface="Letter-join Print Plus 1" panose="02000805000000020003" pitchFamily="2" charset="0"/>
            </a:endParaRPr>
          </a:p>
          <a:p>
            <a:pPr algn="ctr"/>
            <a:endParaRPr lang="en-GB" dirty="0">
              <a:solidFill>
                <a:schemeClr val="tx1"/>
              </a:solidFill>
              <a:latin typeface="Letter-join Print Plus 1" panose="02000805000000020003" pitchFamily="2" charset="0"/>
            </a:endParaRPr>
          </a:p>
        </p:txBody>
      </p:sp>
      <p:sp>
        <p:nvSpPr>
          <p:cNvPr id="7" name="Flowchart: Alternate Process 6">
            <a:extLst>
              <a:ext uri="{FF2B5EF4-FFF2-40B4-BE49-F238E27FC236}">
                <a16:creationId xmlns:a16="http://schemas.microsoft.com/office/drawing/2014/main" id="{1E1F7D39-10B6-E928-E640-179127B3EFC1}"/>
              </a:ext>
            </a:extLst>
          </p:cNvPr>
          <p:cNvSpPr/>
          <p:nvPr/>
        </p:nvSpPr>
        <p:spPr>
          <a:xfrm>
            <a:off x="3985595" y="73471"/>
            <a:ext cx="4018716" cy="2401295"/>
          </a:xfrm>
          <a:prstGeom prst="flowChartAlternateProcess">
            <a:avLst/>
          </a:prstGeom>
          <a:solidFill>
            <a:srgbClr val="FFC000"/>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Science</a:t>
            </a:r>
          </a:p>
          <a:p>
            <a:pPr algn="ctr"/>
            <a:r>
              <a:rPr lang="en-GB" sz="1200" b="1" u="sng" dirty="0">
                <a:solidFill>
                  <a:schemeClr val="tx1"/>
                </a:solidFill>
                <a:latin typeface="Letter-join Print Plus 1" panose="02000805000000020003" pitchFamily="2" charset="0"/>
              </a:rPr>
              <a:t>Animals</a:t>
            </a:r>
          </a:p>
          <a:p>
            <a:pPr algn="ctr"/>
            <a:r>
              <a:rPr lang="en-GB" sz="1200" dirty="0">
                <a:solidFill>
                  <a:schemeClr val="tx1"/>
                </a:solidFill>
                <a:latin typeface="Letter-join Print Plus 1" panose="02000805000000020003" pitchFamily="2" charset="0"/>
              </a:rPr>
              <a:t>Fish, amphibians, reptiles. Birds, mammals, animal, classify, characteristics, identify, herbivore, carnivore, omnivore</a:t>
            </a:r>
          </a:p>
          <a:p>
            <a:pPr algn="ctr"/>
            <a:endParaRPr lang="en-GB" sz="1200" b="1" u="sng" dirty="0">
              <a:solidFill>
                <a:schemeClr val="tx1"/>
              </a:solidFill>
              <a:latin typeface="Letter-join Print Plus 1" panose="02000805000000020003" pitchFamily="2" charset="0"/>
            </a:endParaRPr>
          </a:p>
        </p:txBody>
      </p:sp>
      <p:sp>
        <p:nvSpPr>
          <p:cNvPr id="11" name="Rectangle 10">
            <a:extLst>
              <a:ext uri="{FF2B5EF4-FFF2-40B4-BE49-F238E27FC236}">
                <a16:creationId xmlns:a16="http://schemas.microsoft.com/office/drawing/2014/main" id="{8FA210EF-9C8C-8A23-CA8A-C5E596DCB0B1}"/>
              </a:ext>
            </a:extLst>
          </p:cNvPr>
          <p:cNvSpPr/>
          <p:nvPr/>
        </p:nvSpPr>
        <p:spPr>
          <a:xfrm>
            <a:off x="8120268" y="4713393"/>
            <a:ext cx="3992215" cy="2042009"/>
          </a:xfrm>
          <a:prstGeom prst="rect">
            <a:avLst/>
          </a:prstGeom>
          <a:solidFill>
            <a:srgbClr val="00B0F0"/>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200" b="1" u="sng" dirty="0">
              <a:solidFill>
                <a:schemeClr val="tx1"/>
              </a:solidFill>
              <a:latin typeface="Letter-join Print Plus 1" panose="02000805000000020003" pitchFamily="2" charset="0"/>
            </a:endParaRPr>
          </a:p>
          <a:p>
            <a:pPr algn="ctr"/>
            <a:r>
              <a:rPr lang="en-GB" sz="1200" b="1" u="sng" dirty="0">
                <a:solidFill>
                  <a:schemeClr val="tx1"/>
                </a:solidFill>
                <a:latin typeface="Letter-join Print Plus 1" panose="02000805000000020003" pitchFamily="2" charset="0"/>
              </a:rPr>
              <a:t>Art and Design</a:t>
            </a:r>
          </a:p>
          <a:p>
            <a:pPr algn="ctr"/>
            <a:r>
              <a:rPr lang="en-GB" sz="1200" b="1" u="sng" dirty="0">
                <a:solidFill>
                  <a:schemeClr val="tx1"/>
                </a:solidFill>
                <a:latin typeface="Letter-join Print Plus 1" panose="02000805000000020003" pitchFamily="2" charset="0"/>
              </a:rPr>
              <a:t>Sculpture</a:t>
            </a:r>
          </a:p>
          <a:p>
            <a:pPr algn="ctr"/>
            <a:r>
              <a:rPr lang="en-GB" sz="1200" dirty="0">
                <a:solidFill>
                  <a:schemeClr val="tx1"/>
                </a:solidFill>
                <a:latin typeface="Letter-join Print Plus 1" panose="02000805000000020003" pitchFamily="2" charset="0"/>
              </a:rPr>
              <a:t>Sculpture, material, techniques, sculpt, join, cut, structure, shape, joint, material, finish</a:t>
            </a:r>
          </a:p>
        </p:txBody>
      </p:sp>
      <p:sp>
        <p:nvSpPr>
          <p:cNvPr id="13" name="Flowchart: Punched Tape 12">
            <a:extLst>
              <a:ext uri="{FF2B5EF4-FFF2-40B4-BE49-F238E27FC236}">
                <a16:creationId xmlns:a16="http://schemas.microsoft.com/office/drawing/2014/main" id="{69DF5C81-0F46-08D1-F813-2DED39FCE81E}"/>
              </a:ext>
            </a:extLst>
          </p:cNvPr>
          <p:cNvSpPr/>
          <p:nvPr/>
        </p:nvSpPr>
        <p:spPr>
          <a:xfrm>
            <a:off x="76201" y="3927133"/>
            <a:ext cx="3819938" cy="1267720"/>
          </a:xfrm>
          <a:prstGeom prst="flowChartPunchedTape">
            <a:avLst/>
          </a:prstGeom>
          <a:solidFill>
            <a:srgbClr val="7030A0"/>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b="1" u="sng" dirty="0">
                <a:solidFill>
                  <a:schemeClr val="tx1"/>
                </a:solidFill>
                <a:latin typeface="Letter-join Print Plus 1" panose="02000805000000020003" pitchFamily="2" charset="0"/>
              </a:rPr>
              <a:t>PE</a:t>
            </a:r>
          </a:p>
          <a:p>
            <a:pPr algn="ctr"/>
            <a:endParaRPr lang="en-GB" sz="1200" b="1" u="sng" dirty="0">
              <a:solidFill>
                <a:schemeClr val="tx1"/>
              </a:solidFill>
              <a:latin typeface="Letter-join Print Plus 1" panose="02000805000000020003" pitchFamily="2" charset="0"/>
            </a:endParaRPr>
          </a:p>
          <a:p>
            <a:pPr algn="ctr"/>
            <a:r>
              <a:rPr lang="en-GB" sz="1200" dirty="0">
                <a:solidFill>
                  <a:schemeClr val="tx1"/>
                </a:solidFill>
                <a:latin typeface="Letter-join Print Plus 1" panose="02000805000000020003" pitchFamily="2" charset="0"/>
              </a:rPr>
              <a:t>Balance, static, shape, body position, tension, extension, coordination</a:t>
            </a:r>
          </a:p>
        </p:txBody>
      </p:sp>
      <p:sp>
        <p:nvSpPr>
          <p:cNvPr id="15" name="Flowchart: Connector 14">
            <a:extLst>
              <a:ext uri="{FF2B5EF4-FFF2-40B4-BE49-F238E27FC236}">
                <a16:creationId xmlns:a16="http://schemas.microsoft.com/office/drawing/2014/main" id="{B4F8C4BB-AF26-158B-AEA4-2B90E341C818}"/>
              </a:ext>
            </a:extLst>
          </p:cNvPr>
          <p:cNvSpPr/>
          <p:nvPr/>
        </p:nvSpPr>
        <p:spPr>
          <a:xfrm>
            <a:off x="8242576" y="2521518"/>
            <a:ext cx="3819939" cy="2038792"/>
          </a:xfrm>
          <a:prstGeom prst="flowChartConnector">
            <a:avLst/>
          </a:prstGeom>
          <a:solidFill>
            <a:srgbClr val="92D050"/>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100" b="1" u="sng" dirty="0">
                <a:solidFill>
                  <a:schemeClr val="tx1"/>
                </a:solidFill>
                <a:latin typeface="Letter-join Print Plus 1" panose="02000805000000020003" pitchFamily="2" charset="0"/>
              </a:rPr>
              <a:t>History –Dinosaurs and Fossils</a:t>
            </a:r>
            <a:endParaRPr lang="en-GB" sz="1100" b="1" u="sng" dirty="0">
              <a:solidFill>
                <a:schemeClr val="tx1"/>
              </a:solidFill>
              <a:latin typeface="Letter-join Print Plus 1" panose="02000805000000020003" pitchFamily="2" charset="0"/>
              <a:cs typeface="Calibri"/>
            </a:endParaRPr>
          </a:p>
          <a:p>
            <a:pPr algn="ctr"/>
            <a:r>
              <a:rPr lang="en-GB" sz="1200" dirty="0">
                <a:solidFill>
                  <a:schemeClr val="tx1"/>
                </a:solidFill>
                <a:latin typeface="Letter-join Print Plus 1" panose="02000805000000020003" pitchFamily="2" charset="0"/>
              </a:rPr>
              <a:t>Fossils, past, present, era, Triassic, Jurassic, Cretaceous, time, timeline, Mary Anning, palaeontology, Sir David Attenborough, Natural, Scientist, species, discovery</a:t>
            </a:r>
          </a:p>
          <a:p>
            <a:pPr algn="ctr"/>
            <a:endParaRPr lang="en-GB" sz="1200" dirty="0">
              <a:solidFill>
                <a:schemeClr val="tx1"/>
              </a:solidFill>
              <a:latin typeface="Letter-join Print Plus 1" panose="02000805000000020003" pitchFamily="2" charset="0"/>
            </a:endParaRPr>
          </a:p>
        </p:txBody>
      </p:sp>
      <p:sp>
        <p:nvSpPr>
          <p:cNvPr id="17" name="Flowchart: Document 16">
            <a:extLst>
              <a:ext uri="{FF2B5EF4-FFF2-40B4-BE49-F238E27FC236}">
                <a16:creationId xmlns:a16="http://schemas.microsoft.com/office/drawing/2014/main" id="{8E1485D4-7AB8-BD1D-F070-1E757F0C662E}"/>
              </a:ext>
            </a:extLst>
          </p:cNvPr>
          <p:cNvSpPr/>
          <p:nvPr/>
        </p:nvSpPr>
        <p:spPr>
          <a:xfrm>
            <a:off x="8120267" y="111900"/>
            <a:ext cx="3992215" cy="2401295"/>
          </a:xfrm>
          <a:prstGeom prst="flowChartDocumen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English</a:t>
            </a:r>
          </a:p>
          <a:p>
            <a:pPr algn="ctr"/>
            <a:r>
              <a:rPr lang="en-GB" sz="1200" dirty="0">
                <a:solidFill>
                  <a:schemeClr val="tx1"/>
                </a:solidFill>
                <a:latin typeface="Letter-join Print Plus 1" panose="02000805000000020003" pitchFamily="2" charset="0"/>
              </a:rPr>
              <a:t>Prefix, suffix, root word, capital letter, the days of the week, diary, adjectives to describe woodland items, time connectives such as first, next, then and after that</a:t>
            </a:r>
            <a:r>
              <a:rPr lang="en-GB" sz="1200" b="1" u="sng" dirty="0">
                <a:solidFill>
                  <a:schemeClr val="tx1"/>
                </a:solidFill>
                <a:latin typeface="Letter-join Print Plus 1" panose="02000805000000020003" pitchFamily="2" charset="0"/>
              </a:rPr>
              <a:t>. </a:t>
            </a:r>
            <a:endParaRPr lang="en-GB" sz="1000" dirty="0">
              <a:solidFill>
                <a:schemeClr val="tx1"/>
              </a:solidFill>
              <a:latin typeface="Letter-join Print Plus 1" panose="02000805000000020003" pitchFamily="2" charset="0"/>
            </a:endParaRPr>
          </a:p>
          <a:p>
            <a:pPr algn="ctr"/>
            <a:r>
              <a:rPr lang="en-GB" sz="1200" dirty="0">
                <a:solidFill>
                  <a:schemeClr val="tx1"/>
                </a:solidFill>
                <a:latin typeface="Letter-join Print Plus 1" panose="02000805000000020003" pitchFamily="2" charset="0"/>
              </a:rPr>
              <a:t> </a:t>
            </a:r>
            <a:endParaRPr lang="en-GB" sz="1200" dirty="0">
              <a:solidFill>
                <a:schemeClr val="tx1"/>
              </a:solidFill>
              <a:latin typeface="Letter-join Print Plus 1" panose="02000805000000020003" pitchFamily="2" charset="0"/>
              <a:cs typeface="Calibri"/>
            </a:endParaRPr>
          </a:p>
          <a:p>
            <a:pPr algn="ctr"/>
            <a:endParaRPr lang="en-GB" sz="1000" dirty="0">
              <a:solidFill>
                <a:schemeClr val="tx1"/>
              </a:solidFill>
              <a:latin typeface="Letter-join Print Plus 1" panose="02000805000000020003" pitchFamily="2" charset="0"/>
            </a:endParaRPr>
          </a:p>
          <a:p>
            <a:pPr algn="ctr"/>
            <a:r>
              <a:rPr lang="en-GB" sz="1200" b="1" u="sng" dirty="0">
                <a:solidFill>
                  <a:schemeClr val="tx1"/>
                </a:solidFill>
                <a:latin typeface="Letter-join Print Plus 1" panose="02000805000000020003" pitchFamily="2" charset="0"/>
              </a:rPr>
              <a:t>Phonics</a:t>
            </a:r>
            <a:endParaRPr lang="en-GB" sz="1200" b="1" u="sng" dirty="0">
              <a:solidFill>
                <a:schemeClr val="tx1"/>
              </a:solidFill>
              <a:latin typeface="Letter-join Print Plus 1" panose="02000805000000020003" pitchFamily="2" charset="0"/>
              <a:cs typeface="Calibri"/>
            </a:endParaRPr>
          </a:p>
          <a:p>
            <a:pPr algn="ctr"/>
            <a:r>
              <a:rPr lang="en-GB" sz="1200" dirty="0">
                <a:solidFill>
                  <a:schemeClr val="tx1"/>
                </a:solidFill>
                <a:latin typeface="Letter-join Print Plus 1" panose="02000805000000020003" pitchFamily="2" charset="0"/>
              </a:rPr>
              <a:t>FRED talk, special friends, speed sounds, fluency, expression</a:t>
            </a:r>
            <a:endParaRPr lang="en-GB" sz="1200" dirty="0">
              <a:solidFill>
                <a:schemeClr val="tx1"/>
              </a:solidFill>
              <a:latin typeface="Letter-join Print Plus 1" panose="02000805000000020003" pitchFamily="2" charset="0"/>
              <a:cs typeface="Calibri"/>
            </a:endParaRPr>
          </a:p>
        </p:txBody>
      </p:sp>
      <p:sp>
        <p:nvSpPr>
          <p:cNvPr id="19" name="Flowchart: Terminator 18">
            <a:extLst>
              <a:ext uri="{FF2B5EF4-FFF2-40B4-BE49-F238E27FC236}">
                <a16:creationId xmlns:a16="http://schemas.microsoft.com/office/drawing/2014/main" id="{E4121FA0-1CB9-ED86-7BDF-B7C4DD36DFCF}"/>
              </a:ext>
            </a:extLst>
          </p:cNvPr>
          <p:cNvSpPr/>
          <p:nvPr/>
        </p:nvSpPr>
        <p:spPr>
          <a:xfrm>
            <a:off x="4006575" y="5857321"/>
            <a:ext cx="3997736" cy="892277"/>
          </a:xfrm>
          <a:prstGeom prst="flowChartTerminator">
            <a:avLst/>
          </a:prstGeom>
          <a:solidFill>
            <a:srgbClr val="FD7BF7"/>
          </a:solidFill>
          <a:ln w="28575">
            <a:solidFill>
              <a:srgbClr val="FD7BF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b="1" u="sng" dirty="0">
                <a:solidFill>
                  <a:schemeClr val="tx1"/>
                </a:solidFill>
                <a:latin typeface="Letter-join Print Plus 1" panose="02000805000000020003" pitchFamily="2" charset="0"/>
              </a:rPr>
              <a:t>Computing</a:t>
            </a:r>
          </a:p>
          <a:p>
            <a:pPr algn="ctr"/>
            <a:r>
              <a:rPr lang="en-GB" sz="1200" dirty="0">
                <a:solidFill>
                  <a:schemeClr val="tx1"/>
                </a:solidFill>
                <a:latin typeface="Letter-join Print Plus 1" panose="02000805000000020003" pitchFamily="2" charset="0"/>
              </a:rPr>
              <a:t>Technology, e-safety, </a:t>
            </a:r>
            <a:r>
              <a:rPr lang="en-GB" sz="1200" i="0" dirty="0">
                <a:solidFill>
                  <a:srgbClr val="000000"/>
                </a:solidFill>
                <a:effectLst/>
                <a:latin typeface="Letter-join Print Plus 1" panose="02000805000000020003" pitchFamily="2" charset="0"/>
              </a:rPr>
              <a:t>create, organise, store, manipulate, retrieve, digital content   </a:t>
            </a:r>
            <a:endParaRPr lang="en-GB" sz="1200" dirty="0">
              <a:solidFill>
                <a:schemeClr val="tx1"/>
              </a:solidFill>
              <a:latin typeface="Letter-join Print Plus 1" panose="02000805000000020003" pitchFamily="2" charset="0"/>
            </a:endParaRPr>
          </a:p>
        </p:txBody>
      </p:sp>
      <p:sp>
        <p:nvSpPr>
          <p:cNvPr id="20" name="Scroll: Horizontal 19">
            <a:extLst>
              <a:ext uri="{FF2B5EF4-FFF2-40B4-BE49-F238E27FC236}">
                <a16:creationId xmlns:a16="http://schemas.microsoft.com/office/drawing/2014/main" id="{4E0B8A9E-63F5-A430-3F34-9B26207BC9D3}"/>
              </a:ext>
            </a:extLst>
          </p:cNvPr>
          <p:cNvSpPr/>
          <p:nvPr/>
        </p:nvSpPr>
        <p:spPr>
          <a:xfrm>
            <a:off x="4247183" y="2414736"/>
            <a:ext cx="3819938" cy="133846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Letter-join Print Plus 1" panose="02000805000000020003" pitchFamily="2" charset="0"/>
              </a:rPr>
              <a:t>Land Before Time</a:t>
            </a:r>
          </a:p>
          <a:p>
            <a:pPr algn="ctr"/>
            <a:r>
              <a:rPr lang="en-GB" dirty="0">
                <a:latin typeface="Letter-join Print Plus 1" panose="02000805000000020003" pitchFamily="2" charset="0"/>
              </a:rPr>
              <a:t>Key Vocabulary</a:t>
            </a:r>
          </a:p>
        </p:txBody>
      </p:sp>
      <p:sp>
        <p:nvSpPr>
          <p:cNvPr id="22" name="Flowchart: Card 21">
            <a:extLst>
              <a:ext uri="{FF2B5EF4-FFF2-40B4-BE49-F238E27FC236}">
                <a16:creationId xmlns:a16="http://schemas.microsoft.com/office/drawing/2014/main" id="{E93C9A30-3F5A-0C2A-1E7B-1323D1BE01A0}"/>
              </a:ext>
            </a:extLst>
          </p:cNvPr>
          <p:cNvSpPr/>
          <p:nvPr/>
        </p:nvSpPr>
        <p:spPr>
          <a:xfrm>
            <a:off x="1986170" y="5287617"/>
            <a:ext cx="1913284" cy="1461981"/>
          </a:xfrm>
          <a:prstGeom prst="flowChartPunchedCard">
            <a:avLst/>
          </a:prstGeom>
          <a:solidFill>
            <a:srgbClr val="C00000"/>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a:rPr>
              <a:t>Music</a:t>
            </a:r>
          </a:p>
          <a:p>
            <a:pPr algn="ctr"/>
            <a:r>
              <a:rPr lang="en-GB" sz="1200" dirty="0">
                <a:solidFill>
                  <a:srgbClr val="1B2020"/>
                </a:solidFill>
                <a:latin typeface="Letter-join Print Plus 1"/>
              </a:rPr>
              <a:t>Blues, Baroque, Latin, Bhangra, Folk and Funk.</a:t>
            </a:r>
            <a:endParaRPr lang="en-GB" sz="1200">
              <a:latin typeface="Letter-join Print Plus 1"/>
            </a:endParaRPr>
          </a:p>
          <a:p>
            <a:pPr algn="ctr"/>
            <a:r>
              <a:rPr lang="en-GB" sz="1200" dirty="0">
                <a:solidFill>
                  <a:srgbClr val="1B2020"/>
                </a:solidFill>
                <a:latin typeface="Letter-join Print Plus 1"/>
              </a:rPr>
              <a:t>Perform, verse, pulse, style, rhythm. </a:t>
            </a:r>
            <a:endParaRPr lang="en-GB" sz="1200" dirty="0">
              <a:solidFill>
                <a:srgbClr val="1B2020"/>
              </a:solidFill>
              <a:latin typeface="Letter-join Print Plus 1" panose="02000805000000020003" pitchFamily="2" charset="0"/>
            </a:endParaRPr>
          </a:p>
          <a:p>
            <a:pPr algn="ctr"/>
            <a:endParaRPr lang="en-GB" sz="1000" u="sng" dirty="0">
              <a:solidFill>
                <a:schemeClr val="tx1"/>
              </a:solidFill>
              <a:latin typeface="Letter-join Print Plus 1" panose="02000805000000020003" pitchFamily="2" charset="0"/>
            </a:endParaRPr>
          </a:p>
          <a:p>
            <a:pPr algn="ctr"/>
            <a:endParaRPr lang="en-GB" sz="1200" b="1" u="sng" dirty="0">
              <a:solidFill>
                <a:schemeClr val="tx1"/>
              </a:solidFill>
              <a:latin typeface="Letter-join Print Plus 1" panose="02000805000000020003" pitchFamily="2" charset="0"/>
            </a:endParaRPr>
          </a:p>
        </p:txBody>
      </p:sp>
      <p:sp>
        <p:nvSpPr>
          <p:cNvPr id="2" name="Flowchart: Preparation 1">
            <a:extLst>
              <a:ext uri="{FF2B5EF4-FFF2-40B4-BE49-F238E27FC236}">
                <a16:creationId xmlns:a16="http://schemas.microsoft.com/office/drawing/2014/main" id="{D4412F13-BF36-0979-585A-C94ADBF6D01D}"/>
              </a:ext>
            </a:extLst>
          </p:cNvPr>
          <p:cNvSpPr/>
          <p:nvPr/>
        </p:nvSpPr>
        <p:spPr>
          <a:xfrm>
            <a:off x="3990010" y="3696757"/>
            <a:ext cx="4024238" cy="2038792"/>
          </a:xfrm>
          <a:prstGeom prst="flowChartPreparation">
            <a:avLst/>
          </a:prstGeom>
          <a:solidFill>
            <a:srgbClr val="28F8D0"/>
          </a:solidFill>
          <a:ln w="28575">
            <a:solidFill>
              <a:srgbClr val="28F8D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200" b="1" u="sng" dirty="0">
                <a:solidFill>
                  <a:schemeClr val="tx1"/>
                </a:solidFill>
                <a:latin typeface="Letter-join Print Plus 1" panose="02000805000000020003" pitchFamily="2" charset="0"/>
              </a:rPr>
              <a:t>Learn Together</a:t>
            </a:r>
          </a:p>
          <a:p>
            <a:pPr algn="ctr"/>
            <a:r>
              <a:rPr lang="en-GB" sz="1200" dirty="0">
                <a:solidFill>
                  <a:schemeClr val="tx1"/>
                </a:solidFill>
                <a:latin typeface="Letter-join Print Plus 1"/>
              </a:rPr>
              <a:t>Season – spring, summer, autumn, winter. </a:t>
            </a:r>
            <a:endParaRPr lang="en-GB" sz="1200" dirty="0">
              <a:solidFill>
                <a:schemeClr val="tx1"/>
              </a:solidFill>
              <a:latin typeface="Letter-join Print Plus 1" panose="02000805000000020003" pitchFamily="2" charset="0"/>
            </a:endParaRPr>
          </a:p>
          <a:p>
            <a:pPr algn="ctr"/>
            <a:r>
              <a:rPr lang="en-GB" sz="1200" dirty="0">
                <a:solidFill>
                  <a:schemeClr val="tx1"/>
                </a:solidFill>
                <a:latin typeface="Letter-join Print Plus 1"/>
              </a:rPr>
              <a:t>Months – January, February, March, April, May, June, July, August, September, October, November, December.</a:t>
            </a:r>
            <a:endParaRPr lang="en-GB" sz="1200" dirty="0">
              <a:solidFill>
                <a:schemeClr val="tx1"/>
              </a:solidFill>
              <a:latin typeface="Letter-join Print Plus 1" panose="02000805000000020003" pitchFamily="2" charset="0"/>
            </a:endParaRPr>
          </a:p>
          <a:p>
            <a:pPr algn="ctr"/>
            <a:r>
              <a:rPr lang="en-GB" sz="1200" dirty="0">
                <a:solidFill>
                  <a:schemeClr val="tx1"/>
                </a:solidFill>
                <a:latin typeface="Letter-join Print Plus 1"/>
              </a:rPr>
              <a:t>Solstice and Equinox.</a:t>
            </a:r>
          </a:p>
          <a:p>
            <a:pPr algn="ctr"/>
            <a:r>
              <a:rPr lang="en-GB" sz="1200" dirty="0">
                <a:solidFill>
                  <a:schemeClr val="tx1"/>
                </a:solidFill>
                <a:latin typeface="Letter-join Print Plus 1"/>
              </a:rPr>
              <a:t>Favourite, debate, explain. </a:t>
            </a:r>
            <a:endParaRPr lang="en-GB" sz="1200" dirty="0">
              <a:solidFill>
                <a:schemeClr val="tx1"/>
              </a:solidFill>
              <a:latin typeface="Letter-join Print Plus 1" panose="02000805000000020003" pitchFamily="2" charset="0"/>
            </a:endParaRPr>
          </a:p>
          <a:p>
            <a:pPr algn="ctr"/>
            <a:r>
              <a:rPr lang="en-GB" sz="1200" dirty="0">
                <a:solidFill>
                  <a:schemeClr val="tx1"/>
                </a:solidFill>
                <a:latin typeface="Letter-join Print Plus 1"/>
              </a:rPr>
              <a:t>Appreciate, importance, belief.</a:t>
            </a:r>
            <a:endParaRPr lang="en-GB" sz="1200" dirty="0">
              <a:solidFill>
                <a:schemeClr val="tx1"/>
              </a:solidFill>
              <a:latin typeface="Letter-join Print Plus 1" panose="02000805000000020003" pitchFamily="2" charset="0"/>
            </a:endParaRPr>
          </a:p>
          <a:p>
            <a:pPr algn="ctr"/>
            <a:endParaRPr lang="en-GB" sz="1200" dirty="0">
              <a:solidFill>
                <a:schemeClr val="tx1"/>
              </a:solidFill>
              <a:latin typeface="Letter-join Print Plus 1" panose="02000805000000020003" pitchFamily="2" charset="0"/>
            </a:endParaRPr>
          </a:p>
        </p:txBody>
      </p:sp>
      <p:pic>
        <p:nvPicPr>
          <p:cNvPr id="14" name="Graphic 13" descr="Fossil outline">
            <a:extLst>
              <a:ext uri="{FF2B5EF4-FFF2-40B4-BE49-F238E27FC236}">
                <a16:creationId xmlns:a16="http://schemas.microsoft.com/office/drawing/2014/main" id="{385C21BC-FDF7-60CD-8932-9DB2D0F3F1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837" y="3733677"/>
            <a:ext cx="772983" cy="772983"/>
          </a:xfrm>
          <a:prstGeom prst="rect">
            <a:avLst/>
          </a:prstGeom>
        </p:spPr>
      </p:pic>
      <p:pic>
        <p:nvPicPr>
          <p:cNvPr id="18" name="Graphic 17" descr="Dinosaur Egg with solid fill">
            <a:extLst>
              <a:ext uri="{FF2B5EF4-FFF2-40B4-BE49-F238E27FC236}">
                <a16:creationId xmlns:a16="http://schemas.microsoft.com/office/drawing/2014/main" id="{4C7C40A5-91B7-FA8D-F630-3F918EE9BDA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11859" y="2934157"/>
            <a:ext cx="608428" cy="608428"/>
          </a:xfrm>
          <a:prstGeom prst="rect">
            <a:avLst/>
          </a:prstGeom>
        </p:spPr>
      </p:pic>
      <p:pic>
        <p:nvPicPr>
          <p:cNvPr id="23" name="Graphic 22" descr="Brontosaurus with solid fill">
            <a:extLst>
              <a:ext uri="{FF2B5EF4-FFF2-40B4-BE49-F238E27FC236}">
                <a16:creationId xmlns:a16="http://schemas.microsoft.com/office/drawing/2014/main" id="{D4B67C4F-6A51-A182-4FFF-EBD76E332B7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58551" y="2708410"/>
            <a:ext cx="914400" cy="914400"/>
          </a:xfrm>
          <a:prstGeom prst="rect">
            <a:avLst/>
          </a:prstGeom>
        </p:spPr>
      </p:pic>
      <p:pic>
        <p:nvPicPr>
          <p:cNvPr id="25" name="Graphic 24" descr="Chameleon with solid fill">
            <a:extLst>
              <a:ext uri="{FF2B5EF4-FFF2-40B4-BE49-F238E27FC236}">
                <a16:creationId xmlns:a16="http://schemas.microsoft.com/office/drawing/2014/main" id="{6D3BB528-9F87-AFC9-1A26-5791D8C90E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13277" y="1268878"/>
            <a:ext cx="914400" cy="914400"/>
          </a:xfrm>
          <a:prstGeom prst="rect">
            <a:avLst/>
          </a:prstGeom>
        </p:spPr>
      </p:pic>
      <p:pic>
        <p:nvPicPr>
          <p:cNvPr id="27" name="Graphic 26" descr="Clownfish outline">
            <a:extLst>
              <a:ext uri="{FF2B5EF4-FFF2-40B4-BE49-F238E27FC236}">
                <a16:creationId xmlns:a16="http://schemas.microsoft.com/office/drawing/2014/main" id="{3FA62D45-E251-8075-8B6B-9E537793B15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749925" y="1108661"/>
            <a:ext cx="914400" cy="914400"/>
          </a:xfrm>
          <a:prstGeom prst="rect">
            <a:avLst/>
          </a:prstGeom>
        </p:spPr>
      </p:pic>
      <p:pic>
        <p:nvPicPr>
          <p:cNvPr id="29" name="Graphic 28" descr="Deciduous tree with solid fill">
            <a:extLst>
              <a:ext uri="{FF2B5EF4-FFF2-40B4-BE49-F238E27FC236}">
                <a16:creationId xmlns:a16="http://schemas.microsoft.com/office/drawing/2014/main" id="{DABEDAC4-F2A5-CE44-946A-6BF4FDCD7F3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428655" y="1607118"/>
            <a:ext cx="764659" cy="764659"/>
          </a:xfrm>
          <a:prstGeom prst="rect">
            <a:avLst/>
          </a:prstGeom>
        </p:spPr>
      </p:pic>
      <p:pic>
        <p:nvPicPr>
          <p:cNvPr id="31" name="Graphic 30" descr="Cut with solid fill">
            <a:extLst>
              <a:ext uri="{FF2B5EF4-FFF2-40B4-BE49-F238E27FC236}">
                <a16:creationId xmlns:a16="http://schemas.microsoft.com/office/drawing/2014/main" id="{9C956EA2-DA88-8E31-DB8D-B73962D08CF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810984" y="5763433"/>
            <a:ext cx="914400" cy="914400"/>
          </a:xfrm>
          <a:prstGeom prst="rect">
            <a:avLst/>
          </a:prstGeom>
        </p:spPr>
      </p:pic>
    </p:spTree>
    <p:extLst>
      <p:ext uri="{BB962C8B-B14F-4D97-AF65-F5344CB8AC3E}">
        <p14:creationId xmlns:p14="http://schemas.microsoft.com/office/powerpoint/2010/main" val="755978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0b8db74-e871-444f-9863-37bd1cbb2438">
      <Terms xmlns="http://schemas.microsoft.com/office/infopath/2007/PartnerControls"/>
    </lcf76f155ced4ddcb4097134ff3c332f>
    <TaxCatchAll xmlns="859e476f-6fb8-4f94-81b5-67fb467e7b29" xsi:nil="true"/>
    <SharedWithUsers xmlns="859e476f-6fb8-4f94-81b5-67fb467e7b29">
      <UserInfo>
        <DisplayName>Hannah Young</DisplayName>
        <AccountId>35</AccountId>
        <AccountType/>
      </UserInfo>
      <UserInfo>
        <DisplayName>Katie Price</DisplayName>
        <AccountId>366</AccountId>
        <AccountType/>
      </UserInfo>
      <UserInfo>
        <DisplayName>Katy Swire</DisplayName>
        <AccountId>1205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8513FB84FD5B46905482098FC0BB52" ma:contentTypeVersion="18" ma:contentTypeDescription="Create a new document." ma:contentTypeScope="" ma:versionID="71de23d96eafed0a8d6c0e13b957720d">
  <xsd:schema xmlns:xsd="http://www.w3.org/2001/XMLSchema" xmlns:xs="http://www.w3.org/2001/XMLSchema" xmlns:p="http://schemas.microsoft.com/office/2006/metadata/properties" xmlns:ns2="60b8db74-e871-444f-9863-37bd1cbb2438" xmlns:ns3="859e476f-6fb8-4f94-81b5-67fb467e7b29" targetNamespace="http://schemas.microsoft.com/office/2006/metadata/properties" ma:root="true" ma:fieldsID="75a683c7e080ebfbb5607e4722712556" ns2:_="" ns3:_="">
    <xsd:import namespace="60b8db74-e871-444f-9863-37bd1cbb2438"/>
    <xsd:import namespace="859e476f-6fb8-4f94-81b5-67fb467e7b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8db74-e871-444f-9863-37bd1cbb24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09459ae-8277-4de3-8c6e-43e837f8a5f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9e476f-6fb8-4f94-81b5-67fb467e7b2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8ecfb6c-9837-482b-8686-2a3ae99ebc30}" ma:internalName="TaxCatchAll" ma:showField="CatchAllData" ma:web="859e476f-6fb8-4f94-81b5-67fb467e7b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38B865-A4DD-4269-9011-C76700DEB05F}">
  <ds:schemaRefs>
    <ds:schemaRef ds:uri="http://schemas.microsoft.com/office/2006/documentManagement/types"/>
    <ds:schemaRef ds:uri="60b8db74-e871-444f-9863-37bd1cbb2438"/>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859e476f-6fb8-4f94-81b5-67fb467e7b29"/>
    <ds:schemaRef ds:uri="http://www.w3.org/XML/1998/namespace"/>
    <ds:schemaRef ds:uri="http://purl.org/dc/terms/"/>
  </ds:schemaRefs>
</ds:datastoreItem>
</file>

<file path=customXml/itemProps2.xml><?xml version="1.0" encoding="utf-8"?>
<ds:datastoreItem xmlns:ds="http://schemas.openxmlformats.org/officeDocument/2006/customXml" ds:itemID="{464A5BC2-EEEB-4C4F-95E6-ED6698C99170}">
  <ds:schemaRefs>
    <ds:schemaRef ds:uri="http://schemas.microsoft.com/sharepoint/v3/contenttype/forms"/>
  </ds:schemaRefs>
</ds:datastoreItem>
</file>

<file path=customXml/itemProps3.xml><?xml version="1.0" encoding="utf-8"?>
<ds:datastoreItem xmlns:ds="http://schemas.openxmlformats.org/officeDocument/2006/customXml" ds:itemID="{D1543E0D-2C73-404B-BB7C-8AE09679DE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8db74-e871-444f-9863-37bd1cbb2438"/>
    <ds:schemaRef ds:uri="859e476f-6fb8-4f94-81b5-67fb467e7b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1930</TotalTime>
  <Words>907</Words>
  <Application>Microsoft Office PowerPoint</Application>
  <PresentationFormat>Widescreen</PresentationFormat>
  <Paragraphs>106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Stevens</dc:creator>
  <cp:lastModifiedBy>Katy Swire</cp:lastModifiedBy>
  <cp:revision>257</cp:revision>
  <dcterms:created xsi:type="dcterms:W3CDTF">2022-09-07T15:58:09Z</dcterms:created>
  <dcterms:modified xsi:type="dcterms:W3CDTF">2024-12-18T15:05:34Z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0x010100338513FB84FD5B46905482098FC0BB52</vt:lpwstr>
  </property>
  <property fmtid="{D5CDD505-2E9C-101B-9397-08002B2CF9AE}" pid="3" name="MediaServiceImageTags">
    <vt:lpwstr/>
  </property>
</Properties>
</file>